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ink/ink1.xml" ContentType="application/inkml+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6.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2"/>
  </p:notesMasterIdLst>
  <p:handoutMasterIdLst>
    <p:handoutMasterId r:id="rId43"/>
  </p:handoutMasterIdLst>
  <p:sldIdLst>
    <p:sldId id="815" r:id="rId2"/>
    <p:sldId id="1002" r:id="rId3"/>
    <p:sldId id="948" r:id="rId4"/>
    <p:sldId id="1043" r:id="rId5"/>
    <p:sldId id="1042" r:id="rId6"/>
    <p:sldId id="1041" r:id="rId7"/>
    <p:sldId id="1016" r:id="rId8"/>
    <p:sldId id="1019" r:id="rId9"/>
    <p:sldId id="1059" r:id="rId10"/>
    <p:sldId id="1017" r:id="rId11"/>
    <p:sldId id="1021" r:id="rId12"/>
    <p:sldId id="1044" r:id="rId13"/>
    <p:sldId id="1045" r:id="rId14"/>
    <p:sldId id="1022" r:id="rId15"/>
    <p:sldId id="1023" r:id="rId16"/>
    <p:sldId id="1024" r:id="rId17"/>
    <p:sldId id="1025" r:id="rId18"/>
    <p:sldId id="1026" r:id="rId19"/>
    <p:sldId id="1027" r:id="rId20"/>
    <p:sldId id="1028" r:id="rId21"/>
    <p:sldId id="1029" r:id="rId22"/>
    <p:sldId id="1030" r:id="rId23"/>
    <p:sldId id="1031" r:id="rId24"/>
    <p:sldId id="1032" r:id="rId25"/>
    <p:sldId id="1033" r:id="rId26"/>
    <p:sldId id="1034" r:id="rId27"/>
    <p:sldId id="1035" r:id="rId28"/>
    <p:sldId id="1036" r:id="rId29"/>
    <p:sldId id="1037" r:id="rId30"/>
    <p:sldId id="1038" r:id="rId31"/>
    <p:sldId id="1039" r:id="rId32"/>
    <p:sldId id="1056" r:id="rId33"/>
    <p:sldId id="1061" r:id="rId34"/>
    <p:sldId id="1060" r:id="rId35"/>
    <p:sldId id="1057" r:id="rId36"/>
    <p:sldId id="1062" r:id="rId37"/>
    <p:sldId id="1055" r:id="rId38"/>
    <p:sldId id="1053" r:id="rId39"/>
    <p:sldId id="1063" r:id="rId40"/>
    <p:sldId id="1064" r:id="rId41"/>
  </p:sldIdLst>
  <p:sldSz cx="9144000" cy="6858000" type="screen4x3"/>
  <p:notesSz cx="7315200" cy="9601200"/>
  <p:defaultTextStyle>
    <a:defPPr>
      <a:defRPr lang="en-US"/>
    </a:defPPr>
    <a:lvl1pPr algn="l" rtl="0" eaLnBrk="0" fontAlgn="base" hangingPunct="0">
      <a:spcBef>
        <a:spcPct val="0"/>
      </a:spcBef>
      <a:spcAft>
        <a:spcPct val="0"/>
      </a:spcAft>
      <a:defRPr sz="2400" b="1"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b="1"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b="1"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b="1"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b="1" kern="1200">
        <a:solidFill>
          <a:schemeClr val="tx1"/>
        </a:solidFill>
        <a:latin typeface="Arial" charset="0"/>
        <a:ea typeface="+mn-ea"/>
        <a:cs typeface="Arial" charset="0"/>
      </a:defRPr>
    </a:lvl5pPr>
    <a:lvl6pPr marL="2286000" algn="l" defTabSz="914400" rtl="0" eaLnBrk="1" latinLnBrk="0" hangingPunct="1">
      <a:defRPr sz="2400" b="1" kern="1200">
        <a:solidFill>
          <a:schemeClr val="tx1"/>
        </a:solidFill>
        <a:latin typeface="Arial" charset="0"/>
        <a:ea typeface="+mn-ea"/>
        <a:cs typeface="Arial" charset="0"/>
      </a:defRPr>
    </a:lvl6pPr>
    <a:lvl7pPr marL="2743200" algn="l" defTabSz="914400" rtl="0" eaLnBrk="1" latinLnBrk="0" hangingPunct="1">
      <a:defRPr sz="2400" b="1" kern="1200">
        <a:solidFill>
          <a:schemeClr val="tx1"/>
        </a:solidFill>
        <a:latin typeface="Arial" charset="0"/>
        <a:ea typeface="+mn-ea"/>
        <a:cs typeface="Arial" charset="0"/>
      </a:defRPr>
    </a:lvl7pPr>
    <a:lvl8pPr marL="3200400" algn="l" defTabSz="914400" rtl="0" eaLnBrk="1" latinLnBrk="0" hangingPunct="1">
      <a:defRPr sz="2400" b="1" kern="1200">
        <a:solidFill>
          <a:schemeClr val="tx1"/>
        </a:solidFill>
        <a:latin typeface="Arial" charset="0"/>
        <a:ea typeface="+mn-ea"/>
        <a:cs typeface="Arial" charset="0"/>
      </a:defRPr>
    </a:lvl8pPr>
    <a:lvl9pPr marL="3657600" algn="l" defTabSz="914400" rtl="0" eaLnBrk="1" latinLnBrk="0" hangingPunct="1">
      <a:defRPr sz="2400" b="1"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CC"/>
    <a:srgbClr val="CC66FF"/>
    <a:srgbClr val="0000FF"/>
    <a:srgbClr val="FF9900"/>
    <a:srgbClr val="FF0000"/>
    <a:srgbClr val="33CC33"/>
    <a:srgbClr val="FF33CC"/>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92" autoAdjust="0"/>
    <p:restoredTop sz="78320" autoAdjust="0"/>
  </p:normalViewPr>
  <p:slideViewPr>
    <p:cSldViewPr>
      <p:cViewPr varScale="1">
        <p:scale>
          <a:sx n="136" d="100"/>
          <a:sy n="136" d="100"/>
        </p:scale>
        <p:origin x="2742" y="12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63CBE3B-9004-44CA-A825-B41E392F642F}" type="slidenum">
              <a:rPr lang="en-US"/>
              <a:pPr>
                <a:defRPr/>
              </a:pPr>
              <a:t>‹#›</a:t>
            </a:fld>
            <a:endParaRPr lang="en-US"/>
          </a:p>
        </p:txBody>
      </p:sp>
    </p:spTree>
    <p:extLst>
      <p:ext uri="{BB962C8B-B14F-4D97-AF65-F5344CB8AC3E}">
        <p14:creationId xmlns:p14="http://schemas.microsoft.com/office/powerpoint/2010/main" val="986954005"/>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3-07T08:40:55.214"/>
    </inkml:context>
    <inkml:brush xml:id="br0">
      <inkml:brushProperty name="width" value="0.05292" units="cm"/>
      <inkml:brushProperty name="height" value="0.05292" units="cm"/>
      <inkml:brushProperty name="color" value="#FF0000"/>
    </inkml:brush>
  </inkml:definitions>
  <inkml:trace contextRef="#ctx0" brushRef="#br0">24470 18221 3327 0,'0'0'144'2,"0"0"48"-2,0 0-192 0,0 0 0 3,0 0 0-3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0T02:20:57.080"/>
    </inkml:context>
    <inkml:brush xml:id="br0">
      <inkml:brushProperty name="width" value="0.05" units="cm"/>
      <inkml:brushProperty name="height" value="0.05" units="cm"/>
    </inkml:brush>
  </inkml:definitions>
  <inkml:trace contextRef="#ctx0" brushRef="#br0">1 1 6191 0 0,'0'0'664'0'0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0T02:22:03.768"/>
    </inkml:context>
    <inkml:brush xml:id="br0">
      <inkml:brushProperty name="width" value="0.05" units="cm"/>
      <inkml:brushProperty name="height" value="0.05" units="cm"/>
    </inkml:brush>
  </inkml:definitions>
  <inkml:trace contextRef="#ctx0" brushRef="#br0">0 796 14743 0 0,'0'0'3560'0'0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0T02:20:36.942"/>
    </inkml:context>
    <inkml:brush xml:id="br0">
      <inkml:brushProperty name="width" value="0.05" units="cm"/>
      <inkml:brushProperty name="height" value="0.05" units="cm"/>
    </inkml:brush>
  </inkml:definitions>
  <inkml:trace contextRef="#ctx0" brushRef="#br0">28 222 10135 0 0,'0'0'1080'0'0,"-7"14"-1080"0"0,2-3 648 0 0,3 3 1776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0T02:23:02.425"/>
    </inkml:context>
    <inkml:brush xml:id="br0">
      <inkml:brushProperty name="width" value="0.05" units="cm"/>
      <inkml:brushProperty name="height" value="0.05" units="cm"/>
    </inkml:brush>
  </inkml:definitions>
  <inkml:trace contextRef="#ctx0" brushRef="#br0">465 96 9671 0 0,'0'0'4328'0'0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0T02:23:34.749"/>
    </inkml:context>
    <inkml:brush xml:id="br0">
      <inkml:brushProperty name="width" value="0.05" units="cm"/>
      <inkml:brushProperty name="height" value="0.05" units="cm"/>
    </inkml:brush>
  </inkml:definitions>
  <inkml:trace contextRef="#ctx0" brushRef="#br0">1 0 11519 0 0,'0'0'3992'0'0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b="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b="0"/>
            </a:lvl1pPr>
          </a:lstStyle>
          <a:p>
            <a:pPr>
              <a:defRPr/>
            </a:pPr>
            <a:endParaRPr lang="en-US"/>
          </a:p>
        </p:txBody>
      </p:sp>
      <p:sp>
        <p:nvSpPr>
          <p:cNvPr id="4198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b="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b="0"/>
            </a:lvl1pPr>
          </a:lstStyle>
          <a:p>
            <a:pPr>
              <a:defRPr/>
            </a:pPr>
            <a:fld id="{E297EAD1-C33D-48A2-8CAB-582B6385EBDB}" type="slidenum">
              <a:rPr lang="en-US"/>
              <a:pPr>
                <a:defRPr/>
              </a:pPr>
              <a:t>‹#›</a:t>
            </a:fld>
            <a:endParaRPr lang="en-US"/>
          </a:p>
        </p:txBody>
      </p:sp>
    </p:spTree>
    <p:extLst>
      <p:ext uri="{BB962C8B-B14F-4D97-AF65-F5344CB8AC3E}">
        <p14:creationId xmlns:p14="http://schemas.microsoft.com/office/powerpoint/2010/main" val="34538188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FFFF1-8662-394F-907E-7BF21FC6F649}" type="slidenum">
              <a:rPr lang="en-US" smtClean="0"/>
              <a:pPr/>
              <a:t>3</a:t>
            </a:fld>
            <a:endParaRPr lang="en-US"/>
          </a:p>
        </p:txBody>
      </p:sp>
    </p:spTree>
    <p:extLst>
      <p:ext uri="{BB962C8B-B14F-4D97-AF65-F5344CB8AC3E}">
        <p14:creationId xmlns:p14="http://schemas.microsoft.com/office/powerpoint/2010/main" val="34145011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-0.53 becomes he upstream gradient fort he add 1 layer, and multiply its local gradient 1.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16</a:t>
            </a:fld>
            <a:endParaRPr lang="en-US"/>
          </a:p>
        </p:txBody>
      </p:sp>
    </p:spTree>
    <p:extLst>
      <p:ext uri="{BB962C8B-B14F-4D97-AF65-F5344CB8AC3E}">
        <p14:creationId xmlns:p14="http://schemas.microsoft.com/office/powerpoint/2010/main" val="875660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-0.53,  which is the upstream gradient for the exp node, and multiply this with the local gradient of exp at input with -1 and we get -0.20</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17</a:t>
            </a:fld>
            <a:endParaRPr lang="en-US"/>
          </a:p>
        </p:txBody>
      </p:sp>
    </p:spTree>
    <p:extLst>
      <p:ext uri="{BB962C8B-B14F-4D97-AF65-F5344CB8AC3E}">
        <p14:creationId xmlns:p14="http://schemas.microsoft.com/office/powerpoint/2010/main" val="3925008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-0.20 is then upstream gradient for the *multiply by one* node, then multiply the local gradient of -1</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18</a:t>
            </a:fld>
            <a:endParaRPr lang="en-US"/>
          </a:p>
        </p:txBody>
      </p:sp>
    </p:spTree>
    <p:extLst>
      <p:ext uri="{BB962C8B-B14F-4D97-AF65-F5344CB8AC3E}">
        <p14:creationId xmlns:p14="http://schemas.microsoft.com/office/powerpoint/2010/main" val="171975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0.20, the upstream gradient for the addition layer.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19</a:t>
            </a:fld>
            <a:endParaRPr lang="en-US"/>
          </a:p>
        </p:txBody>
      </p:sp>
    </p:spTree>
    <p:extLst>
      <p:ext uri="{BB962C8B-B14F-4D97-AF65-F5344CB8AC3E}">
        <p14:creationId xmlns:p14="http://schemas.microsoft.com/office/powerpoint/2010/main" val="3696952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could get gradient of the loss </a:t>
            </a:r>
            <a:r>
              <a:rPr lang="en-US" dirty="0" err="1"/>
              <a:t>w.r.t.</a:t>
            </a:r>
            <a:r>
              <a:rPr lang="en-US" dirty="0"/>
              <a:t> w_2, by multiplying the upstream gradient with the local gradient which is 1; this will give us a value of 0.20</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20</a:t>
            </a:fld>
            <a:endParaRPr lang="en-US"/>
          </a:p>
        </p:txBody>
      </p:sp>
    </p:spTree>
    <p:extLst>
      <p:ext uri="{BB962C8B-B14F-4D97-AF65-F5344CB8AC3E}">
        <p14:creationId xmlns:p14="http://schemas.microsoft.com/office/powerpoint/2010/main" val="4446764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applied to another branch connecting to the adding node.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21</a:t>
            </a:fld>
            <a:endParaRPr lang="en-US"/>
          </a:p>
        </p:txBody>
      </p:sp>
    </p:spTree>
    <p:extLst>
      <p:ext uri="{BB962C8B-B14F-4D97-AF65-F5344CB8AC3E}">
        <p14:creationId xmlns:p14="http://schemas.microsoft.com/office/powerpoint/2010/main" val="1723862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22</a:t>
            </a:fld>
            <a:endParaRPr lang="en-US"/>
          </a:p>
        </p:txBody>
      </p:sp>
    </p:spTree>
    <p:extLst>
      <p:ext uri="{BB962C8B-B14F-4D97-AF65-F5344CB8AC3E}">
        <p14:creationId xmlns:p14="http://schemas.microsoft.com/office/powerpoint/2010/main" val="1911774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we could get the upstream gradient for both multiplication nodes.   For the </a:t>
            </a:r>
            <a:r>
              <a:rPr lang="en-US" dirty="0" err="1"/>
              <a:t>the</a:t>
            </a:r>
            <a:r>
              <a:rPr lang="en-US" dirty="0"/>
              <a:t> x1 and w1 multiplication node, we multiply the upstream gradient 0.20 with the local gradient </a:t>
            </a:r>
            <a:r>
              <a:rPr lang="en-US" dirty="0" err="1"/>
              <a:t>w.r.t.</a:t>
            </a:r>
            <a:r>
              <a:rPr lang="en-US" dirty="0"/>
              <a:t>  the input x1, we could get 0.20 x 03.00 = 0.60</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23</a:t>
            </a:fld>
            <a:endParaRPr lang="en-US"/>
          </a:p>
        </p:txBody>
      </p:sp>
    </p:spTree>
    <p:extLst>
      <p:ext uri="{BB962C8B-B14F-4D97-AF65-F5344CB8AC3E}">
        <p14:creationId xmlns:p14="http://schemas.microsoft.com/office/powerpoint/2010/main" val="1915815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24</a:t>
            </a:fld>
            <a:endParaRPr lang="en-US"/>
          </a:p>
        </p:txBody>
      </p:sp>
    </p:spTree>
    <p:extLst>
      <p:ext uri="{BB962C8B-B14F-4D97-AF65-F5344CB8AC3E}">
        <p14:creationId xmlns:p14="http://schemas.microsoft.com/office/powerpoint/2010/main" val="2705103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25</a:t>
            </a:fld>
            <a:endParaRPr lang="en-US"/>
          </a:p>
        </p:txBody>
      </p:sp>
    </p:spTree>
    <p:extLst>
      <p:ext uri="{BB962C8B-B14F-4D97-AF65-F5344CB8AC3E}">
        <p14:creationId xmlns:p14="http://schemas.microsoft.com/office/powerpoint/2010/main" val="348104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kind of chained based graph is very important for us to compute the gradient. It has another name called computation graph. Those are cores for us to implement the backpropagation algorithm based on the chain rule.  Now let us look at them one by one</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6</a:t>
            </a:fld>
            <a:endParaRPr lang="en-US"/>
          </a:p>
        </p:txBody>
      </p:sp>
    </p:spTree>
    <p:extLst>
      <p:ext uri="{BB962C8B-B14F-4D97-AF65-F5344CB8AC3E}">
        <p14:creationId xmlns:p14="http://schemas.microsoft.com/office/powerpoint/2010/main" val="1944079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26</a:t>
            </a:fld>
            <a:endParaRPr lang="en-US"/>
          </a:p>
        </p:txBody>
      </p:sp>
    </p:spTree>
    <p:extLst>
      <p:ext uri="{BB962C8B-B14F-4D97-AF65-F5344CB8AC3E}">
        <p14:creationId xmlns:p14="http://schemas.microsoft.com/office/powerpoint/2010/main" val="2302655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complete one pass of forward propagation and backward propagation.   Now let us look at this in a bottom up manner. The graph with the red rectangle is </a:t>
            </a:r>
            <a:r>
              <a:rPr lang="en-US" dirty="0" err="1"/>
              <a:t>acurally</a:t>
            </a:r>
            <a:r>
              <a:rPr lang="en-US" dirty="0"/>
              <a:t> the sigmoid function.  In this way, we could use the sigmoid function to replace this red part and simplify the graph.</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27</a:t>
            </a:fld>
            <a:endParaRPr lang="en-US"/>
          </a:p>
        </p:txBody>
      </p:sp>
    </p:spTree>
    <p:extLst>
      <p:ext uri="{BB962C8B-B14F-4D97-AF65-F5344CB8AC3E}">
        <p14:creationId xmlns:p14="http://schemas.microsoft.com/office/powerpoint/2010/main" val="1833147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summarize the patterns in gradient flow using another simple example</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28</a:t>
            </a:fld>
            <a:endParaRPr lang="en-US"/>
          </a:p>
        </p:txBody>
      </p:sp>
    </p:spTree>
    <p:extLst>
      <p:ext uri="{BB962C8B-B14F-4D97-AF65-F5344CB8AC3E}">
        <p14:creationId xmlns:p14="http://schemas.microsoft.com/office/powerpoint/2010/main" val="2089126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add gate is the gradient distributor (equally)</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29</a:t>
            </a:fld>
            <a:endParaRPr lang="en-US"/>
          </a:p>
        </p:txBody>
      </p:sp>
    </p:spTree>
    <p:extLst>
      <p:ext uri="{BB962C8B-B14F-4D97-AF65-F5344CB8AC3E}">
        <p14:creationId xmlns:p14="http://schemas.microsoft.com/office/powerpoint/2010/main" val="4115546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30</a:t>
            </a:fld>
            <a:endParaRPr lang="en-US"/>
          </a:p>
        </p:txBody>
      </p:sp>
    </p:spTree>
    <p:extLst>
      <p:ext uri="{BB962C8B-B14F-4D97-AF65-F5344CB8AC3E}">
        <p14:creationId xmlns:p14="http://schemas.microsoft.com/office/powerpoint/2010/main" val="3871052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neuro network, we each layer normally has multiple outputs, that is we need to deal </a:t>
            </a:r>
            <a:r>
              <a:rPr lang="en-US"/>
              <a:t>with vectors </a:t>
            </a:r>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32</a:t>
            </a:fld>
            <a:endParaRPr lang="en-US"/>
          </a:p>
        </p:txBody>
      </p:sp>
    </p:spTree>
    <p:extLst>
      <p:ext uri="{BB962C8B-B14F-4D97-AF65-F5344CB8AC3E}">
        <p14:creationId xmlns:p14="http://schemas.microsoft.com/office/powerpoint/2010/main" val="623010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39</a:t>
            </a:fld>
            <a:endParaRPr lang="en-US"/>
          </a:p>
        </p:txBody>
      </p:sp>
    </p:spTree>
    <p:extLst>
      <p:ext uri="{BB962C8B-B14F-4D97-AF65-F5344CB8AC3E}">
        <p14:creationId xmlns:p14="http://schemas.microsoft.com/office/powerpoint/2010/main" val="2665279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7</a:t>
            </a:fld>
            <a:endParaRPr lang="en-US"/>
          </a:p>
        </p:txBody>
      </p:sp>
    </p:spTree>
    <p:extLst>
      <p:ext uri="{BB962C8B-B14F-4D97-AF65-F5344CB8AC3E}">
        <p14:creationId xmlns:p14="http://schemas.microsoft.com/office/powerpoint/2010/main" val="2643459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let us look at a more general case:  If we would like to compute the partial derivatives of the loss function </a:t>
            </a:r>
            <a:r>
              <a:rPr lang="en-US" dirty="0" err="1"/>
              <a:t>w.r.t.</a:t>
            </a:r>
            <a:r>
              <a:rPr lang="en-US" dirty="0"/>
              <a:t> the parameters </a:t>
            </a:r>
            <a:r>
              <a:rPr lang="en-US" dirty="0" err="1"/>
              <a:t>W_k</a:t>
            </a:r>
            <a:r>
              <a:rPr lang="en-US" dirty="0"/>
              <a:t> at the k </a:t>
            </a:r>
            <a:r>
              <a:rPr lang="en-US" dirty="0" err="1"/>
              <a:t>th</a:t>
            </a:r>
            <a:r>
              <a:rPr lang="en-US" dirty="0"/>
              <a:t> layer, first we could compute the partial derivatives of the loss function w.r.t the output of the kth layer, enclosed by the red rectangle. This derivates </a:t>
            </a:r>
            <a:r>
              <a:rPr lang="en-US" dirty="0" err="1"/>
              <a:t>w.r.t.</a:t>
            </a:r>
            <a:r>
              <a:rPr lang="en-US" dirty="0"/>
              <a:t> small </a:t>
            </a:r>
            <a:r>
              <a:rPr lang="en-US" dirty="0" err="1"/>
              <a:t>h_k</a:t>
            </a:r>
            <a:r>
              <a:rPr lang="en-US" dirty="0"/>
              <a:t> is then multiplied with the partial derivative of </a:t>
            </a:r>
            <a:r>
              <a:rPr lang="en-US" dirty="0" err="1"/>
              <a:t>h_k</a:t>
            </a:r>
            <a:r>
              <a:rPr lang="en-US" dirty="0"/>
              <a:t> </a:t>
            </a:r>
            <a:r>
              <a:rPr lang="en-US" dirty="0" err="1"/>
              <a:t>wrt</a:t>
            </a:r>
            <a:r>
              <a:rPr lang="en-US" dirty="0"/>
              <a:t> to the parameters of </a:t>
            </a:r>
            <a:r>
              <a:rPr lang="en-US" dirty="0" err="1"/>
              <a:t>w_k</a:t>
            </a:r>
            <a:r>
              <a:rPr lang="en-US" dirty="0"/>
              <a:t>.  This part within the red rectangle is called the upstream gradient, and this part is called local gradient.  In general, computing the gradient of the loss function w.r.t the parameters on a specific layer l, is  the multiplication of the of the upstream gradient up to that layer with the local gradient at that layer.</a:t>
            </a:r>
          </a:p>
          <a:p>
            <a:r>
              <a:rPr lang="en-US" dirty="0"/>
              <a:t>Note that this is the small k here.  The big K indicates the total number of layers.</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10</a:t>
            </a:fld>
            <a:endParaRPr lang="en-US"/>
          </a:p>
        </p:txBody>
      </p:sp>
    </p:spTree>
    <p:extLst>
      <p:ext uri="{BB962C8B-B14F-4D97-AF65-F5344CB8AC3E}">
        <p14:creationId xmlns:p14="http://schemas.microsoft.com/office/powerpoint/2010/main" val="299960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look at the summary of the backpropagation algorithm. It involves one forward pass (denoted by the green arrows) and then backward pass. For a particular layer k, in the forward pass, we know </a:t>
            </a:r>
            <a:r>
              <a:rPr lang="en-US" dirty="0" err="1"/>
              <a:t>w_k</a:t>
            </a:r>
            <a:r>
              <a:rPr lang="en-US" dirty="0"/>
              <a:t> and h_(k-1)  and feed them into the function </a:t>
            </a:r>
            <a:r>
              <a:rPr lang="en-US" dirty="0" err="1"/>
              <a:t>f_k</a:t>
            </a:r>
            <a:r>
              <a:rPr lang="en-US" dirty="0"/>
              <a:t> at the layer, and evaluate its </a:t>
            </a:r>
            <a:r>
              <a:rPr lang="en-US" dirty="0" err="1"/>
              <a:t>ouput</a:t>
            </a:r>
            <a:r>
              <a:rPr lang="en-US" dirty="0"/>
              <a:t>; and then you get </a:t>
            </a:r>
            <a:r>
              <a:rPr lang="en-US" dirty="0" err="1"/>
              <a:t>h_k</a:t>
            </a:r>
            <a:r>
              <a:rPr lang="en-US" dirty="0"/>
              <a:t>, and etc.  When doing the backward pass for that particular layer; we have a upstream gradient computed w.r.t the output of layer k, i.e., </a:t>
            </a:r>
            <a:r>
              <a:rPr lang="en-US" dirty="0" err="1"/>
              <a:t>h_k</a:t>
            </a:r>
            <a:r>
              <a:rPr lang="en-US" dirty="0"/>
              <a:t>.  For the function at layer k, </a:t>
            </a:r>
            <a:r>
              <a:rPr lang="en-US" dirty="0" err="1"/>
              <a:t>f_k</a:t>
            </a:r>
            <a:r>
              <a:rPr lang="en-US" dirty="0"/>
              <a:t>,  we can compute two gradients one is the gradient of </a:t>
            </a:r>
            <a:r>
              <a:rPr lang="en-US" dirty="0" err="1"/>
              <a:t>f_k</a:t>
            </a:r>
            <a:r>
              <a:rPr lang="en-US" dirty="0"/>
              <a:t> </a:t>
            </a:r>
            <a:r>
              <a:rPr lang="en-US" dirty="0" err="1"/>
              <a:t>wrt</a:t>
            </a:r>
            <a:r>
              <a:rPr lang="en-US" dirty="0"/>
              <a:t> the parameters k, i.e., df/</a:t>
            </a:r>
            <a:r>
              <a:rPr lang="en-US" dirty="0" err="1"/>
              <a:t>dw</a:t>
            </a:r>
            <a:r>
              <a:rPr lang="en-US" dirty="0"/>
              <a:t>; the other gradient is the gradient of </a:t>
            </a:r>
            <a:r>
              <a:rPr lang="en-US" dirty="0" err="1"/>
              <a:t>f_k</a:t>
            </a:r>
            <a:r>
              <a:rPr lang="en-US" dirty="0"/>
              <a:t> </a:t>
            </a:r>
            <a:r>
              <a:rPr lang="en-US" dirty="0" err="1"/>
              <a:t>wrt</a:t>
            </a:r>
            <a:r>
              <a:rPr lang="en-US" dirty="0"/>
              <a:t> its input h_, </a:t>
            </a:r>
            <a:r>
              <a:rPr lang="en-US" dirty="0" err="1"/>
              <a:t>I,e</a:t>
            </a:r>
            <a:r>
              <a:rPr lang="en-US" dirty="0"/>
              <a:t>, the output of previous layer. By applying the chain rule on both path, we could obtain the gradient of loss w.r.t the parameters at that layer, and the gradient of loss w.r.t to the output of the layer k-1, i.e., propagate the upstream gradient to the previous layer k-1. DO this recursively, we could get all of the gradient of the loss w.r.t all of the parameters.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11</a:t>
            </a:fld>
            <a:endParaRPr lang="en-US"/>
          </a:p>
        </p:txBody>
      </p:sp>
    </p:spTree>
    <p:extLst>
      <p:ext uri="{BB962C8B-B14F-4D97-AF65-F5344CB8AC3E}">
        <p14:creationId xmlns:p14="http://schemas.microsoft.com/office/powerpoint/2010/main" val="1863361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more general case, we just follow the same principle, and evaluate the gradients for all of the possible paths.  Now let us look at them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12</a:t>
            </a:fld>
            <a:endParaRPr lang="en-US"/>
          </a:p>
        </p:txBody>
      </p:sp>
    </p:spTree>
    <p:extLst>
      <p:ext uri="{BB962C8B-B14F-4D97-AF65-F5344CB8AC3E}">
        <p14:creationId xmlns:p14="http://schemas.microsoft.com/office/powerpoint/2010/main" val="7412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rule is that for each node, the gradients are collected at all of its outgoing branches (i.e., paths.) For example, for this node, the there are two outgoing paths in the forward pass. When propagating the gradient, we consider the onsite direction of those outgoing paths. Those two directions become the in-going branches for gradients computation. And the gradients w.r.t the output of this node is simply the summation of all of the gradients from those branches.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13</a:t>
            </a:fld>
            <a:endParaRPr lang="en-US"/>
          </a:p>
        </p:txBody>
      </p:sp>
    </p:spTree>
    <p:extLst>
      <p:ext uri="{BB962C8B-B14F-4D97-AF65-F5344CB8AC3E}">
        <p14:creationId xmlns:p14="http://schemas.microsoft.com/office/powerpoint/2010/main" val="894694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use a very specific example to illustrate gradient calculation on the graph.  Look that we take a logistic regression as an example. The computation </a:t>
            </a:r>
            <a:r>
              <a:rPr lang="en-US" dirty="0" err="1"/>
              <a:t>grah</a:t>
            </a:r>
            <a:r>
              <a:rPr lang="en-US" dirty="0"/>
              <a:t> of the logistic regression example is as follows.  Each circle represents one math operation and each line with arrow represents either input variable or output variable.  Let us look at the forward pass by first setting those inputs and weights to those values.  Then we compute the values of those functions step by step. First is the multiplication and followed by addition. </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14</a:t>
            </a:fld>
            <a:endParaRPr lang="en-US"/>
          </a:p>
        </p:txBody>
      </p:sp>
    </p:spTree>
    <p:extLst>
      <p:ext uri="{BB962C8B-B14F-4D97-AF65-F5344CB8AC3E}">
        <p14:creationId xmlns:p14="http://schemas.microsoft.com/office/powerpoint/2010/main" val="207146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forward pass, we could store the output of each node and those values could be potentially used in the backward pass for computing the gradient.  In this graph, when we finished the forward pass, we could get the final output as 0.73. Now  let us look at the backward. The first local function is1 over x; and its gradient is minus 1 over x square, we know the value of x is 1.37, and based on this we could evaluate the value of this gradient at x=1.37 and get a value of -053.</a:t>
            </a:r>
          </a:p>
        </p:txBody>
      </p:sp>
      <p:sp>
        <p:nvSpPr>
          <p:cNvPr id="4" name="Slide Number Placeholder 3"/>
          <p:cNvSpPr>
            <a:spLocks noGrp="1"/>
          </p:cNvSpPr>
          <p:nvPr>
            <p:ph type="sldNum" sz="quarter" idx="5"/>
          </p:nvPr>
        </p:nvSpPr>
        <p:spPr/>
        <p:txBody>
          <a:bodyPr/>
          <a:lstStyle/>
          <a:p>
            <a:pPr>
              <a:defRPr/>
            </a:pPr>
            <a:fld id="{E297EAD1-C33D-48A2-8CAB-582B6385EBDB}" type="slidenum">
              <a:rPr lang="en-US" smtClean="0"/>
              <a:pPr>
                <a:defRPr/>
              </a:pPr>
              <a:t>15</a:t>
            </a:fld>
            <a:endParaRPr lang="en-US"/>
          </a:p>
        </p:txBody>
      </p:sp>
    </p:spTree>
    <p:extLst>
      <p:ext uri="{BB962C8B-B14F-4D97-AF65-F5344CB8AC3E}">
        <p14:creationId xmlns:p14="http://schemas.microsoft.com/office/powerpoint/2010/main" val="3016157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2BB9BE1-CC02-4630-A187-1FA3D78B1A24}"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DD7741-022D-4361-BD74-799334698C2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A8C337E-79AB-43D3-B7D5-9A8EDE49DF79}"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74C1639-4E2F-4550-BAEE-C5BDC1CB80DD}"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CB1FF34-FEDA-430E-8462-E7A209AF306F}"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219BF50-AC92-44AF-92A4-620F182E35C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5E26E91-021D-4B32-926D-DC16A89D51CC}"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756749-8CA8-49DA-A68F-85171B0F527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136D7BB-2806-4694-9201-C1DF6EA7CF1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8AD4D2A-A0A1-4AB1-BF3F-4E3C9BF55984}"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F8DC858-3513-47BE-8939-E01A91F098A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85800" y="762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5" name="Rectangle 3"/>
          <p:cNvSpPr>
            <a:spLocks noGrp="1" noChangeArrowheads="1"/>
          </p:cNvSpPr>
          <p:nvPr>
            <p:ph type="body" idx="1"/>
          </p:nvPr>
        </p:nvSpPr>
        <p:spPr bwMode="auto">
          <a:xfrm>
            <a:off x="685800" y="914400"/>
            <a:ext cx="7772400" cy="5257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latin typeface="Times New Roman" pitchFamily="18" charset="0"/>
              </a:defRPr>
            </a:lvl1pPr>
          </a:lstStyle>
          <a:p>
            <a:pPr>
              <a:defRPr/>
            </a:pPr>
            <a:fld id="{9D615FC6-65EA-469E-A2AC-6B14F4DC4664}" type="slidenum">
              <a:rPr lang="en-US"/>
              <a:pPr>
                <a:defRPr/>
              </a:pPr>
              <a:t>‹#›</a:t>
            </a:fld>
            <a:endParaRPr lang="en-US"/>
          </a:p>
        </p:txBody>
      </p:sp>
      <p:sp>
        <p:nvSpPr>
          <p:cNvPr id="9223" name="Line 7"/>
          <p:cNvSpPr>
            <a:spLocks noChangeShapeType="1"/>
          </p:cNvSpPr>
          <p:nvPr/>
        </p:nvSpPr>
        <p:spPr bwMode="auto">
          <a:xfrm>
            <a:off x="685800" y="838200"/>
            <a:ext cx="7772400" cy="0"/>
          </a:xfrm>
          <a:prstGeom prst="line">
            <a:avLst/>
          </a:prstGeom>
          <a:noFill/>
          <a:ln w="38100">
            <a:solidFill>
              <a:schemeClr val="tx1"/>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18" Type="http://schemas.openxmlformats.org/officeDocument/2006/relationships/image" Target="../media/image65.png"/><Relationship Id="rId3" Type="http://schemas.openxmlformats.org/officeDocument/2006/relationships/notesSlide" Target="../notesSlides/notesSlide4.xml"/><Relationship Id="rId21" Type="http://schemas.openxmlformats.org/officeDocument/2006/relationships/image" Target="../media/image68.png"/><Relationship Id="rId7" Type="http://schemas.openxmlformats.org/officeDocument/2006/relationships/image" Target="../media/image59.png"/><Relationship Id="rId12" Type="http://schemas.openxmlformats.org/officeDocument/2006/relationships/image" Target="../media/image28.png"/><Relationship Id="rId17" Type="http://schemas.openxmlformats.org/officeDocument/2006/relationships/image" Target="../media/image34.png"/><Relationship Id="rId25" Type="http://schemas.openxmlformats.org/officeDocument/2006/relationships/image" Target="../media/image11.png"/><Relationship Id="rId2" Type="http://schemas.openxmlformats.org/officeDocument/2006/relationships/slideLayout" Target="../slideLayouts/slideLayout2.xml"/><Relationship Id="rId16" Type="http://schemas.openxmlformats.org/officeDocument/2006/relationships/image" Target="../media/image64.png"/><Relationship Id="rId20" Type="http://schemas.openxmlformats.org/officeDocument/2006/relationships/image" Target="../media/image67.png"/><Relationship Id="rId1" Type="http://schemas.openxmlformats.org/officeDocument/2006/relationships/tags" Target="../tags/tag5.xml"/><Relationship Id="rId6" Type="http://schemas.openxmlformats.org/officeDocument/2006/relationships/image" Target="../media/image58.png"/><Relationship Id="rId11" Type="http://schemas.openxmlformats.org/officeDocument/2006/relationships/image" Target="../media/image62.png"/><Relationship Id="rId24" Type="http://schemas.openxmlformats.org/officeDocument/2006/relationships/customXml" Target="../ink/ink1.xml"/><Relationship Id="rId15" Type="http://schemas.openxmlformats.org/officeDocument/2006/relationships/image" Target="../media/image63.png"/><Relationship Id="rId23" Type="http://schemas.openxmlformats.org/officeDocument/2006/relationships/image" Target="../media/image70.png"/><Relationship Id="rId10" Type="http://schemas.openxmlformats.org/officeDocument/2006/relationships/image" Target="../media/image61.png"/><Relationship Id="rId19" Type="http://schemas.openxmlformats.org/officeDocument/2006/relationships/image" Target="../media/image66.png"/><Relationship Id="rId9" Type="http://schemas.openxmlformats.org/officeDocument/2006/relationships/image" Target="../media/image60.png"/><Relationship Id="rId14" Type="http://schemas.openxmlformats.org/officeDocument/2006/relationships/image" Target="../media/image30.png"/><Relationship Id="rId22"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notesSlide" Target="../notesSlides/notesSlide5.xml"/><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71.png"/><Relationship Id="rId11" Type="http://schemas.openxmlformats.org/officeDocument/2006/relationships/image" Target="../media/image76.png"/><Relationship Id="rId10" Type="http://schemas.openxmlformats.org/officeDocument/2006/relationships/image" Target="../media/image75.png"/><Relationship Id="rId9" Type="http://schemas.openxmlformats.org/officeDocument/2006/relationships/image" Target="../media/image74.png"/><Relationship Id="rId14" Type="http://schemas.openxmlformats.org/officeDocument/2006/relationships/image" Target="../media/image79.png"/></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towardsdatascience.com/an-overview-of-resnet-and-its-variants-5281e2f56035"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 Id="rId5" Type="http://schemas.openxmlformats.org/officeDocument/2006/relationships/hyperlink" Target="http://cs231n.stanford.edu/slides/2018/cs231n_2018_lecture04.pdf" TargetMode="Externa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8.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notesSlide" Target="../notesSlides/notesSlide9.xml"/><Relationship Id="rId7" Type="http://schemas.openxmlformats.org/officeDocument/2006/relationships/image" Target="../media/image84.png"/><Relationship Id="rId2" Type="http://schemas.openxmlformats.org/officeDocument/2006/relationships/slideLayout" Target="../slideLayouts/slideLayout2.xml"/><Relationship Id="rId1" Type="http://schemas.openxmlformats.org/officeDocument/2006/relationships/tags" Target="../tags/tag9.xml"/><Relationship Id="rId10" Type="http://schemas.openxmlformats.org/officeDocument/2006/relationships/hyperlink" Target="http://cs231n.stanford.edu/slides/2018/cs231n_2018_lecture04.pdf" TargetMode="External"/><Relationship Id="rId4" Type="http://schemas.openxmlformats.org/officeDocument/2006/relationships/image" Target="../media/image5.png"/><Relationship Id="rId9" Type="http://schemas.openxmlformats.org/officeDocument/2006/relationships/image" Target="../media/image85.png"/></Relationships>
</file>

<file path=ppt/slides/_rels/slide16.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0.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11.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5.png"/><Relationship Id="rId9" Type="http://schemas.openxmlformats.org/officeDocument/2006/relationships/hyperlink" Target="http://cs231n.stanford.edu/slides/2018/cs231n_2018_lecture04.pdf"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2.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3.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4.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5.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6.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7.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8.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19.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notesSlide" Target="../notesSlides/notesSlide20.xml"/><Relationship Id="rId7" Type="http://schemas.openxmlformats.org/officeDocument/2006/relationships/image" Target="../media/image83.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hyperlink" Target="http://cs231n.stanford.edu/slides/2018/cs231n_2018_lecture04.pdf" TargetMode="External"/><Relationship Id="rId3" Type="http://schemas.openxmlformats.org/officeDocument/2006/relationships/image" Target="../media/image5.png"/><Relationship Id="rId7" Type="http://schemas.openxmlformats.org/officeDocument/2006/relationships/image" Target="../media/image87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3.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1.xml"/><Relationship Id="rId5" Type="http://schemas.openxmlformats.org/officeDocument/2006/relationships/hyperlink" Target="http://cs231n.stanford.edu/slides/2018/cs231n_2018_lecture04.pdf" TargetMode="Externa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2.xml"/><Relationship Id="rId5" Type="http://schemas.openxmlformats.org/officeDocument/2006/relationships/hyperlink" Target="http://cs231n.stanford.edu/slides/2018/cs231n_2018_lecture04.pdf"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hyperlink" Target="http://cs231n.stanford.edu/slides/2018/cs231n_2018_lecture04.pdf" TargetMode="Externa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hyperlink" Target="http://cs231n.stanford.edu/slides/2018/cs231n_2018_lecture04.pdf"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900.png"/><Relationship Id="rId13" Type="http://schemas.openxmlformats.org/officeDocument/2006/relationships/image" Target="../media/image950.png"/><Relationship Id="rId18" Type="http://schemas.openxmlformats.org/officeDocument/2006/relationships/image" Target="../media/image100.png"/><Relationship Id="rId3" Type="http://schemas.openxmlformats.org/officeDocument/2006/relationships/notesSlide" Target="../notesSlides/notesSlide25.xml"/><Relationship Id="rId7" Type="http://schemas.openxmlformats.org/officeDocument/2006/relationships/image" Target="../media/image890.png"/><Relationship Id="rId12" Type="http://schemas.openxmlformats.org/officeDocument/2006/relationships/image" Target="../media/image940.png"/><Relationship Id="rId17" Type="http://schemas.openxmlformats.org/officeDocument/2006/relationships/image" Target="../media/image99.png"/><Relationship Id="rId2" Type="http://schemas.openxmlformats.org/officeDocument/2006/relationships/slideLayout" Target="../slideLayouts/slideLayout2.xml"/><Relationship Id="rId16" Type="http://schemas.openxmlformats.org/officeDocument/2006/relationships/image" Target="../media/image98.png"/><Relationship Id="rId1" Type="http://schemas.openxmlformats.org/officeDocument/2006/relationships/tags" Target="../tags/tag25.xml"/><Relationship Id="rId6" Type="http://schemas.openxmlformats.org/officeDocument/2006/relationships/image" Target="../media/image880.png"/><Relationship Id="rId11" Type="http://schemas.openxmlformats.org/officeDocument/2006/relationships/image" Target="../media/image930.png"/><Relationship Id="rId15" Type="http://schemas.openxmlformats.org/officeDocument/2006/relationships/image" Target="../media/image970.png"/><Relationship Id="rId10" Type="http://schemas.openxmlformats.org/officeDocument/2006/relationships/image" Target="../media/image920.png"/><Relationship Id="rId19" Type="http://schemas.openxmlformats.org/officeDocument/2006/relationships/image" Target="../media/image101.png"/><Relationship Id="rId9" Type="http://schemas.openxmlformats.org/officeDocument/2006/relationships/image" Target="../media/image910.png"/><Relationship Id="rId14" Type="http://schemas.openxmlformats.org/officeDocument/2006/relationships/image" Target="../media/image9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7" Type="http://schemas.openxmlformats.org/officeDocument/2006/relationships/image" Target="../media/image103.png"/><Relationship Id="rId12" Type="http://schemas.openxmlformats.org/officeDocument/2006/relationships/image" Target="../media/image107.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020.png"/><Relationship Id="rId11" Type="http://schemas.openxmlformats.org/officeDocument/2006/relationships/image" Target="../media/image940.png"/><Relationship Id="rId5" Type="http://schemas.openxmlformats.org/officeDocument/2006/relationships/image" Target="../media/image880.png"/><Relationship Id="rId10" Type="http://schemas.openxmlformats.org/officeDocument/2006/relationships/image" Target="../media/image106.png"/><Relationship Id="rId9" Type="http://schemas.openxmlformats.org/officeDocument/2006/relationships/image" Target="../media/image105.png"/><Relationship Id="rId14" Type="http://schemas.openxmlformats.org/officeDocument/2006/relationships/image" Target="../media/image109.png"/></Relationships>
</file>

<file path=ppt/slides/_rels/slide35.xml.rels><?xml version="1.0" encoding="UTF-8" standalone="yes"?>
<Relationships xmlns="http://schemas.openxmlformats.org/package/2006/relationships"><Relationship Id="rId8" Type="http://schemas.openxmlformats.org/officeDocument/2006/relationships/image" Target="../media/image880.png"/><Relationship Id="rId13" Type="http://schemas.openxmlformats.org/officeDocument/2006/relationships/image" Target="../media/image107.png"/><Relationship Id="rId18" Type="http://schemas.openxmlformats.org/officeDocument/2006/relationships/image" Target="../media/image116.png"/><Relationship Id="rId21" Type="http://schemas.openxmlformats.org/officeDocument/2006/relationships/image" Target="../media/image117.png"/><Relationship Id="rId7" Type="http://schemas.openxmlformats.org/officeDocument/2006/relationships/image" Target="../media/image112.png"/><Relationship Id="rId12" Type="http://schemas.openxmlformats.org/officeDocument/2006/relationships/image" Target="../media/image940.png"/><Relationship Id="rId17" Type="http://schemas.openxmlformats.org/officeDocument/2006/relationships/image" Target="../media/image115.png"/><Relationship Id="rId2" Type="http://schemas.openxmlformats.org/officeDocument/2006/relationships/slideLayout" Target="../slideLayouts/slideLayout2.xml"/><Relationship Id="rId16" Type="http://schemas.openxmlformats.org/officeDocument/2006/relationships/image" Target="../media/image114.png"/><Relationship Id="rId20" Type="http://schemas.openxmlformats.org/officeDocument/2006/relationships/image" Target="../media/image106.png"/><Relationship Id="rId1" Type="http://schemas.openxmlformats.org/officeDocument/2006/relationships/tags" Target="../tags/tag27.xml"/><Relationship Id="rId6" Type="http://schemas.openxmlformats.org/officeDocument/2006/relationships/image" Target="../media/image111.png"/><Relationship Id="rId11" Type="http://schemas.openxmlformats.org/officeDocument/2006/relationships/image" Target="../media/image104.png"/><Relationship Id="rId5" Type="http://schemas.openxmlformats.org/officeDocument/2006/relationships/image" Target="../media/image1100.png"/><Relationship Id="rId15" Type="http://schemas.openxmlformats.org/officeDocument/2006/relationships/image" Target="../media/image113.png"/><Relationship Id="rId10" Type="http://schemas.openxmlformats.org/officeDocument/2006/relationships/image" Target="../media/image103.png"/><Relationship Id="rId19" Type="http://schemas.openxmlformats.org/officeDocument/2006/relationships/image" Target="../media/image105.png"/><Relationship Id="rId9" Type="http://schemas.openxmlformats.org/officeDocument/2006/relationships/image" Target="../media/image1020.png"/><Relationship Id="rId14" Type="http://schemas.openxmlformats.org/officeDocument/2006/relationships/image" Target="../media/image108.png"/><Relationship Id="rId22" Type="http://schemas.openxmlformats.org/officeDocument/2006/relationships/image" Target="../media/image118.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99.png"/><Relationship Id="rId21" Type="http://schemas.openxmlformats.org/officeDocument/2006/relationships/image" Target="../media/image134.png"/><Relationship Id="rId7" Type="http://schemas.openxmlformats.org/officeDocument/2006/relationships/image" Target="../media/image121.png"/><Relationship Id="rId12" Type="http://schemas.openxmlformats.org/officeDocument/2006/relationships/image" Target="../media/image126.png"/><Relationship Id="rId17" Type="http://schemas.openxmlformats.org/officeDocument/2006/relationships/image" Target="../media/image131.png"/><Relationship Id="rId25" Type="http://schemas.openxmlformats.org/officeDocument/2006/relationships/image" Target="../media/image138.png"/><Relationship Id="rId2" Type="http://schemas.openxmlformats.org/officeDocument/2006/relationships/slideLayout" Target="../slideLayouts/slideLayout2.xml"/><Relationship Id="rId16" Type="http://schemas.openxmlformats.org/officeDocument/2006/relationships/image" Target="../media/image130.png"/><Relationship Id="rId20" Type="http://schemas.openxmlformats.org/officeDocument/2006/relationships/image" Target="../media/image133.png"/><Relationship Id="rId1" Type="http://schemas.openxmlformats.org/officeDocument/2006/relationships/tags" Target="../tags/tag28.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7.png"/><Relationship Id="rId5" Type="http://schemas.openxmlformats.org/officeDocument/2006/relationships/image" Target="../media/image1190.png"/><Relationship Id="rId15" Type="http://schemas.openxmlformats.org/officeDocument/2006/relationships/image" Target="../media/image129.png"/><Relationship Id="rId23" Type="http://schemas.openxmlformats.org/officeDocument/2006/relationships/image" Target="../media/image136.png"/><Relationship Id="rId10" Type="http://schemas.openxmlformats.org/officeDocument/2006/relationships/image" Target="../media/image124.png"/><Relationship Id="rId19" Type="http://schemas.openxmlformats.org/officeDocument/2006/relationships/image" Target="../media/image132.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142.png"/><Relationship Id="rId7" Type="http://schemas.openxmlformats.org/officeDocument/2006/relationships/image" Target="../media/image141.png"/><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140.png"/><Relationship Id="rId5" Type="http://schemas.openxmlformats.org/officeDocument/2006/relationships/image" Target="../media/image1390.png"/><Relationship Id="rId10" Type="http://schemas.openxmlformats.org/officeDocument/2006/relationships/image" Target="../media/image144.png"/><Relationship Id="rId9" Type="http://schemas.openxmlformats.org/officeDocument/2006/relationships/image" Target="../media/image143.png"/></Relationships>
</file>

<file path=ppt/slides/_rels/slide38.xml.rels><?xml version="1.0" encoding="UTF-8" standalone="yes"?>
<Relationships xmlns="http://schemas.openxmlformats.org/package/2006/relationships"><Relationship Id="rId8" Type="http://schemas.openxmlformats.org/officeDocument/2006/relationships/image" Target="../media/image148.png"/><Relationship Id="rId7" Type="http://schemas.openxmlformats.org/officeDocument/2006/relationships/image" Target="../media/image147.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46.png"/><Relationship Id="rId5" Type="http://schemas.openxmlformats.org/officeDocument/2006/relationships/image" Target="../media/image1450.png"/><Relationship Id="rId10" Type="http://schemas.openxmlformats.org/officeDocument/2006/relationships/image" Target="../media/image150.png"/><Relationship Id="rId9" Type="http://schemas.openxmlformats.org/officeDocument/2006/relationships/image" Target="../media/image14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hyperlink" Target="http://cs231n.stanford.edu/syllabus.html"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7.png"/><Relationship Id="rId7" Type="http://schemas.openxmlformats.org/officeDocument/2006/relationships/customXml" Target="../ink/ink5.xml"/><Relationship Id="rId2" Type="http://schemas.openxmlformats.org/officeDocument/2006/relationships/customXml" Target="../ink/ink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customXml" Target="../ink/ink4.xml"/><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20.png"/><Relationship Id="rId11" Type="http://schemas.openxmlformats.org/officeDocument/2006/relationships/image" Target="../media/image27.png"/><Relationship Id="rId5" Type="http://schemas.openxmlformats.org/officeDocument/2006/relationships/image" Target="../media/image22.png"/><Relationship Id="rId15" Type="http://schemas.openxmlformats.org/officeDocument/2006/relationships/image" Target="../media/image31.png"/><Relationship Id="rId10" Type="http://schemas.openxmlformats.org/officeDocument/2006/relationships/image" Target="../media/image26.png"/><Relationship Id="rId9" Type="http://schemas.openxmlformats.org/officeDocument/2006/relationships/image" Target="../media/image25.png"/><Relationship Id="rId1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 Type="http://schemas.openxmlformats.org/officeDocument/2006/relationships/notesSlide" Target="../notesSlides/notesSlide2.xml"/><Relationship Id="rId16"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0.png"/><Relationship Id="rId15" Type="http://schemas.openxmlformats.org/officeDocument/2006/relationships/image" Target="../media/image32.png"/><Relationship Id="rId10" Type="http://schemas.openxmlformats.org/officeDocument/2006/relationships/image" Target="../media/image27.png"/><Relationship Id="rId9" Type="http://schemas.openxmlformats.org/officeDocument/2006/relationships/image" Target="../media/image26.png"/><Relationship Id="rId1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0.png"/><Relationship Id="rId3" Type="http://schemas.openxmlformats.org/officeDocument/2006/relationships/notesSlide" Target="../notesSlides/notesSlide3.xml"/><Relationship Id="rId7" Type="http://schemas.openxmlformats.org/officeDocument/2006/relationships/image" Target="../media/image36.png"/><Relationship Id="rId12" Type="http://schemas.openxmlformats.org/officeDocument/2006/relationships/image" Target="../media/image39.png"/><Relationship Id="rId17" Type="http://schemas.openxmlformats.org/officeDocument/2006/relationships/image" Target="../media/image44.png"/><Relationship Id="rId2" Type="http://schemas.openxmlformats.org/officeDocument/2006/relationships/slideLayout" Target="../slideLayouts/slideLayout2.xml"/><Relationship Id="rId16" Type="http://schemas.openxmlformats.org/officeDocument/2006/relationships/image" Target="../media/image43.png"/><Relationship Id="rId1" Type="http://schemas.openxmlformats.org/officeDocument/2006/relationships/tags" Target="../tags/tag2.xml"/><Relationship Id="rId6" Type="http://schemas.openxmlformats.org/officeDocument/2006/relationships/image" Target="../media/image35.png"/><Relationship Id="rId11" Type="http://schemas.openxmlformats.org/officeDocument/2006/relationships/image" Target="../media/image30.png"/><Relationship Id="rId15" Type="http://schemas.openxmlformats.org/officeDocument/2006/relationships/image" Target="../media/image42.png"/><Relationship Id="rId10" Type="http://schemas.openxmlformats.org/officeDocument/2006/relationships/image" Target="../media/image38.png"/><Relationship Id="rId9" Type="http://schemas.openxmlformats.org/officeDocument/2006/relationships/image" Target="../media/image31.png"/><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png"/><Relationship Id="rId7" Type="http://schemas.openxmlformats.org/officeDocument/2006/relationships/image" Target="../media/image380.png"/><Relationship Id="rId12" Type="http://schemas.openxmlformats.org/officeDocument/2006/relationships/image" Target="../media/image30.png"/><Relationship Id="rId17" Type="http://schemas.openxmlformats.org/officeDocument/2006/relationships/image" Target="../media/image51.png"/><Relationship Id="rId2" Type="http://schemas.openxmlformats.org/officeDocument/2006/relationships/slideLayout" Target="../slideLayouts/slideLayout2.xml"/><Relationship Id="rId16" Type="http://schemas.openxmlformats.org/officeDocument/2006/relationships/image" Target="../media/image50.png"/><Relationship Id="rId1" Type="http://schemas.openxmlformats.org/officeDocument/2006/relationships/tags" Target="../tags/tag3.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45.png"/><Relationship Id="rId15" Type="http://schemas.openxmlformats.org/officeDocument/2006/relationships/image" Target="../media/image49.png"/><Relationship Id="rId10" Type="http://schemas.openxmlformats.org/officeDocument/2006/relationships/image" Target="../media/image410.png"/><Relationship Id="rId9" Type="http://schemas.openxmlformats.org/officeDocument/2006/relationships/image" Target="../media/image400.png"/><Relationship Id="rId1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7.png"/><Relationship Id="rId18" Type="http://schemas.openxmlformats.org/officeDocument/2006/relationships/image" Target="../media/image53.png"/><Relationship Id="rId21" Type="http://schemas.openxmlformats.org/officeDocument/2006/relationships/image" Target="../media/image56.png"/><Relationship Id="rId7" Type="http://schemas.openxmlformats.org/officeDocument/2006/relationships/image" Target="../media/image380.png"/><Relationship Id="rId12" Type="http://schemas.openxmlformats.org/officeDocument/2006/relationships/image" Target="../media/image30.png"/><Relationship Id="rId17" Type="http://schemas.openxmlformats.org/officeDocument/2006/relationships/image" Target="../media/image52.png"/><Relationship Id="rId2" Type="http://schemas.openxmlformats.org/officeDocument/2006/relationships/slideLayout" Target="../slideLayouts/slideLayout2.xml"/><Relationship Id="rId16" Type="http://schemas.openxmlformats.org/officeDocument/2006/relationships/image" Target="../media/image50.png"/><Relationship Id="rId20" Type="http://schemas.openxmlformats.org/officeDocument/2006/relationships/image" Target="../media/image55.png"/><Relationship Id="rId1" Type="http://schemas.openxmlformats.org/officeDocument/2006/relationships/tags" Target="../tags/tag4.xml"/><Relationship Id="rId6" Type="http://schemas.openxmlformats.org/officeDocument/2006/relationships/image" Target="../media/image370.png"/><Relationship Id="rId11" Type="http://schemas.openxmlformats.org/officeDocument/2006/relationships/image" Target="../media/image420.png"/><Relationship Id="rId5" Type="http://schemas.openxmlformats.org/officeDocument/2006/relationships/image" Target="../media/image450.png"/><Relationship Id="rId15" Type="http://schemas.openxmlformats.org/officeDocument/2006/relationships/image" Target="../media/image49.png"/><Relationship Id="rId10" Type="http://schemas.openxmlformats.org/officeDocument/2006/relationships/image" Target="../media/image410.png"/><Relationship Id="rId19" Type="http://schemas.openxmlformats.org/officeDocument/2006/relationships/image" Target="../media/image54.png"/><Relationship Id="rId9" Type="http://schemas.openxmlformats.org/officeDocument/2006/relationships/image" Target="../media/image400.png"/><Relationship Id="rId14" Type="http://schemas.openxmlformats.org/officeDocument/2006/relationships/image" Target="../media/image48.png"/><Relationship Id="rId22"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228600" y="228600"/>
            <a:ext cx="8569516" cy="131762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50" name="Title 1"/>
          <p:cNvSpPr txBox="1">
            <a:spLocks/>
          </p:cNvSpPr>
          <p:nvPr/>
        </p:nvSpPr>
        <p:spPr bwMode="auto">
          <a:xfrm>
            <a:off x="228600" y="990600"/>
            <a:ext cx="86868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Multi-layer neural networks and backpropagation (Examples)</a:t>
            </a:r>
          </a:p>
        </p:txBody>
      </p:sp>
      <p:sp>
        <p:nvSpPr>
          <p:cNvPr id="6" name="Title 1"/>
          <p:cNvSpPr txBox="1">
            <a:spLocks/>
          </p:cNvSpPr>
          <p:nvPr/>
        </p:nvSpPr>
        <p:spPr bwMode="auto">
          <a:xfrm>
            <a:off x="169958" y="2846387"/>
            <a:ext cx="8686800" cy="147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30" tIns="45715" rIns="91430" bIns="45715" anchor="ct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4000" b="0" dirty="0">
                <a:latin typeface="+mn-lt"/>
              </a:rPr>
              <a:t>Jianguo Zhang</a:t>
            </a:r>
          </a:p>
        </p:txBody>
      </p:sp>
    </p:spTree>
    <p:extLst>
      <p:ext uri="{BB962C8B-B14F-4D97-AF65-F5344CB8AC3E}">
        <p14:creationId xmlns:p14="http://schemas.microsoft.com/office/powerpoint/2010/main" val="3756408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FDBC7C0-25CE-1C47-A018-968666562483}"/>
              </a:ext>
            </a:extLst>
          </p:cNvPr>
          <p:cNvCxnSpPr/>
          <p:nvPr/>
        </p:nvCxnSpPr>
        <p:spPr bwMode="auto">
          <a:xfrm>
            <a:off x="21533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9A7B55F-6151-4948-8941-250E896CE64D}"/>
              </a:ext>
            </a:extLst>
          </p:cNvPr>
          <p:cNvCxnSpPr/>
          <p:nvPr/>
        </p:nvCxnSpPr>
        <p:spPr bwMode="auto">
          <a:xfrm>
            <a:off x="4210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C6D2C62E-31C7-0145-BE8B-7BA8849D89D7}"/>
                  </a:ext>
                </a:extLst>
              </p:cNvPr>
              <p:cNvSpPr>
                <a:spLocks noGrp="1"/>
              </p:cNvSpPr>
              <p:nvPr>
                <p:ph idx="1"/>
              </p:nvPr>
            </p:nvSpPr>
            <p:spPr>
              <a:xfrm>
                <a:off x="609600" y="3087109"/>
                <a:ext cx="7772400" cy="1611298"/>
              </a:xfrm>
            </p:spPr>
            <p:txBody>
              <a:bodyPr/>
              <a:lstStyle/>
              <a:p>
                <a:r>
                  <a:rPr lang="en-US" b="0" dirty="0">
                    <a:solidFill>
                      <a:schemeClr val="tx1"/>
                    </a:solidFill>
                  </a:rPr>
                  <a:t>General case:</a:t>
                </a:r>
                <a:r>
                  <a:rPr lang="en-US" dirty="0"/>
                  <a:t> </a:t>
                </a:r>
              </a:p>
              <a:p>
                <a:endParaRPr lang="en-US" sz="1400" dirty="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𝑘</m:t>
                              </m:r>
                            </m:sub>
                          </m:sSub>
                        </m:den>
                      </m:f>
                      <m:r>
                        <a:rPr lang="en-US" b="0" i="1" smtClean="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 </m:t>
                      </m:r>
                      <m:f>
                        <m:fPr>
                          <m:ctrlPr>
                            <a:rPr lang="en-US" i="1" smtClean="0">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𝐾</m:t>
                              </m:r>
                            </m:sub>
                          </m:sSub>
                        </m:den>
                      </m:f>
                      <m:r>
                        <m:rPr>
                          <m:nor/>
                        </m:rPr>
                        <a:rPr lang="en-US" dirty="0">
                          <a:solidFill>
                            <a:srgbClr val="C00000"/>
                          </a:solidFill>
                        </a:rPr>
                        <m:t> </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𝐾</m:t>
                              </m:r>
                            </m:sub>
                          </m:sSub>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𝐾</m:t>
                              </m:r>
                              <m:r>
                                <a:rPr lang="en-US" i="1">
                                  <a:solidFill>
                                    <a:srgbClr val="C00000"/>
                                  </a:solidFill>
                                  <a:latin typeface="Cambria Math" panose="02040503050406030204" pitchFamily="18" charset="0"/>
                                </a:rPr>
                                <m:t>−1</m:t>
                              </m:r>
                            </m:sub>
                          </m:sSub>
                        </m:den>
                      </m:f>
                      <m:r>
                        <m:rPr>
                          <m:nor/>
                        </m:rPr>
                        <a:rPr lang="en-US" dirty="0">
                          <a:solidFill>
                            <a:srgbClr val="C00000"/>
                          </a:solidFill>
                        </a:rPr>
                        <m:t> </m:t>
                      </m:r>
                      <m:r>
                        <a:rPr lang="en-US" b="0" i="1" smtClean="0">
                          <a:solidFill>
                            <a:srgbClr val="C00000"/>
                          </a:solidFill>
                          <a:latin typeface="Cambria Math" panose="02040503050406030204" pitchFamily="18" charset="0"/>
                        </a:rPr>
                        <m:t>… </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Sub>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b="0" i="1" smtClean="0">
                                  <a:solidFill>
                                    <a:srgbClr val="C00000"/>
                                  </a:solidFill>
                                  <a:latin typeface="Cambria Math" panose="02040503050406030204" pitchFamily="18" charset="0"/>
                                </a:rPr>
                                <m:t>𝑘</m:t>
                              </m:r>
                            </m:sub>
                          </m:sSub>
                        </m:den>
                      </m:f>
                      <m:r>
                        <a:rPr lang="en-US" b="0" i="1" smtClean="0">
                          <a:solidFill>
                            <a:srgbClr val="FF0000"/>
                          </a:solidFill>
                          <a:latin typeface="Cambria Math" panose="02040503050406030204" pitchFamily="18" charset="0"/>
                        </a:rPr>
                        <m:t>  </m:t>
                      </m:r>
                      <m:f>
                        <m:fPr>
                          <m:ctrlPr>
                            <a:rPr lang="en-US" i="1" smtClean="0">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h</m:t>
                              </m:r>
                            </m:e>
                            <m:sub>
                              <m:r>
                                <a:rPr lang="en-US" b="0" i="1" smtClean="0">
                                  <a:solidFill>
                                    <a:srgbClr val="9900CC"/>
                                  </a:solidFill>
                                  <a:latin typeface="Cambria Math" panose="02040503050406030204" pitchFamily="18" charset="0"/>
                                </a:rPr>
                                <m:t>𝑘</m:t>
                              </m:r>
                            </m:sub>
                          </m:sSub>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𝑘</m:t>
                              </m:r>
                            </m:sub>
                          </m:sSub>
                        </m:den>
                      </m:f>
                    </m:oMath>
                  </m:oMathPara>
                </a14:m>
                <a:endParaRPr lang="en-US" dirty="0">
                  <a:solidFill>
                    <a:srgbClr val="FF0000"/>
                  </a:solidFill>
                </a:endParaRPr>
              </a:p>
            </p:txBody>
          </p:sp>
        </mc:Choice>
        <mc:Fallback xmlns="">
          <p:sp>
            <p:nvSpPr>
              <p:cNvPr id="23" name="Content Placeholder 22">
                <a:extLst>
                  <a:ext uri="{FF2B5EF4-FFF2-40B4-BE49-F238E27FC236}">
                    <a16:creationId xmlns:a16="http://schemas.microsoft.com/office/drawing/2014/main" id="{C6D2C62E-31C7-0145-BE8B-7BA8849D89D7}"/>
                  </a:ext>
                </a:extLst>
              </p:cNvPr>
              <p:cNvSpPr>
                <a:spLocks noGrp="1" noRot="1" noChangeAspect="1" noMove="1" noResize="1" noEditPoints="1" noAdjustHandles="1" noChangeArrowheads="1" noChangeShapeType="1" noTextEdit="1"/>
              </p:cNvSpPr>
              <p:nvPr>
                <p:ph idx="1"/>
              </p:nvPr>
            </p:nvSpPr>
            <p:spPr>
              <a:xfrm>
                <a:off x="609600" y="3087109"/>
                <a:ext cx="7772400" cy="1611298"/>
              </a:xfrm>
              <a:blipFill>
                <a:blip r:embed="rId6"/>
                <a:stretch>
                  <a:fillRect l="-1797" t="-3125" b="-54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EFF2309-8B1F-074E-B825-9FFDA94819E6}"/>
                  </a:ext>
                </a:extLst>
              </p:cNvPr>
              <p:cNvSpPr/>
              <p:nvPr/>
            </p:nvSpPr>
            <p:spPr bwMode="auto">
              <a:xfrm>
                <a:off x="2652909" y="1447800"/>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𝑘</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𝑘</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𝑘</m:t>
                          </m:r>
                        </m:sub>
                      </m:sSub>
                      <m:r>
                        <a:rPr lang="en-US" sz="1800" b="0" i="1">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9" name="Oval 8">
                <a:extLst>
                  <a:ext uri="{FF2B5EF4-FFF2-40B4-BE49-F238E27FC236}">
                    <a16:creationId xmlns:a16="http://schemas.microsoft.com/office/drawing/2014/main" id="{AEFF2309-8B1F-074E-B825-9FFDA94819E6}"/>
                  </a:ext>
                </a:extLst>
              </p:cNvPr>
              <p:cNvSpPr>
                <a:spLocks noRot="1" noChangeAspect="1" noMove="1" noResize="1" noEditPoints="1" noAdjustHandles="1" noChangeArrowheads="1" noChangeShapeType="1" noTextEdit="1"/>
              </p:cNvSpPr>
              <p:nvPr/>
            </p:nvSpPr>
            <p:spPr bwMode="auto">
              <a:xfrm>
                <a:off x="2652909" y="1447800"/>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827947-D5C4-F84C-9FD0-F4782DA47D3B}"/>
                  </a:ext>
                </a:extLst>
              </p:cNvPr>
              <p:cNvSpPr/>
              <p:nvPr/>
            </p:nvSpPr>
            <p:spPr>
              <a:xfrm>
                <a:off x="2092459" y="1383268"/>
                <a:ext cx="713722"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𝑘</m:t>
                          </m:r>
                          <m:r>
                            <a:rPr lang="en-US" sz="1800" b="0" i="1" smtClean="0">
                              <a:latin typeface="Cambria Math" panose="02040503050406030204" pitchFamily="18" charset="0"/>
                            </a:rPr>
                            <m:t>−1</m:t>
                          </m:r>
                        </m:sub>
                      </m:sSub>
                    </m:oMath>
                  </m:oMathPara>
                </a14:m>
                <a:endParaRPr lang="en-US" sz="1800" dirty="0"/>
              </a:p>
            </p:txBody>
          </p:sp>
        </mc:Choice>
        <mc:Fallback xmlns="">
          <p:sp>
            <p:nvSpPr>
              <p:cNvPr id="17" name="Rectangle 16">
                <a:extLst>
                  <a:ext uri="{FF2B5EF4-FFF2-40B4-BE49-F238E27FC236}">
                    <a16:creationId xmlns:a16="http://schemas.microsoft.com/office/drawing/2014/main" id="{77827947-D5C4-F84C-9FD0-F4782DA47D3B}"/>
                  </a:ext>
                </a:extLst>
              </p:cNvPr>
              <p:cNvSpPr>
                <a:spLocks noRot="1" noChangeAspect="1" noMove="1" noResize="1" noEditPoints="1" noAdjustHandles="1" noChangeArrowheads="1" noChangeShapeType="1" noTextEdit="1"/>
              </p:cNvSpPr>
              <p:nvPr/>
            </p:nvSpPr>
            <p:spPr>
              <a:xfrm>
                <a:off x="2092459" y="1383268"/>
                <a:ext cx="713722"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B8762E0-E4C8-494F-B4D9-EFCB9A44658A}"/>
                  </a:ext>
                </a:extLst>
              </p:cNvPr>
              <p:cNvSpPr/>
              <p:nvPr/>
            </p:nvSpPr>
            <p:spPr>
              <a:xfrm>
                <a:off x="4151338" y="1307068"/>
                <a:ext cx="494110"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𝑘</m:t>
                          </m:r>
                        </m:sub>
                      </m:sSub>
                    </m:oMath>
                  </m:oMathPara>
                </a14:m>
                <a:endParaRPr lang="en-US" sz="1800" dirty="0"/>
              </a:p>
            </p:txBody>
          </p:sp>
        </mc:Choice>
        <mc:Fallback xmlns="">
          <p:sp>
            <p:nvSpPr>
              <p:cNvPr id="18" name="Rectangle 17">
                <a:extLst>
                  <a:ext uri="{FF2B5EF4-FFF2-40B4-BE49-F238E27FC236}">
                    <a16:creationId xmlns:a16="http://schemas.microsoft.com/office/drawing/2014/main" id="{FB8762E0-E4C8-494F-B4D9-EFCB9A44658A}"/>
                  </a:ext>
                </a:extLst>
              </p:cNvPr>
              <p:cNvSpPr>
                <a:spLocks noRot="1" noChangeAspect="1" noMove="1" noResize="1" noEditPoints="1" noAdjustHandles="1" noChangeArrowheads="1" noChangeShapeType="1" noTextEdit="1"/>
              </p:cNvSpPr>
              <p:nvPr/>
            </p:nvSpPr>
            <p:spPr>
              <a:xfrm>
                <a:off x="4151338" y="1307068"/>
                <a:ext cx="494110"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BB1476-9603-874A-894B-A7652BDDBAD3}"/>
                  </a:ext>
                </a:extLst>
              </p:cNvPr>
              <p:cNvSpPr/>
              <p:nvPr/>
            </p:nvSpPr>
            <p:spPr>
              <a:xfrm>
                <a:off x="4792975" y="1295400"/>
                <a:ext cx="73308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r>
                            <a:rPr lang="en-US" sz="1800" b="0" i="1" smtClean="0">
                              <a:latin typeface="Cambria Math" panose="02040503050406030204" pitchFamily="18" charset="0"/>
                            </a:rPr>
                            <m:t>−1</m:t>
                          </m:r>
                        </m:sub>
                      </m:sSub>
                    </m:oMath>
                  </m:oMathPara>
                </a14:m>
                <a:endParaRPr lang="en-US" sz="1800" dirty="0"/>
              </a:p>
            </p:txBody>
          </p:sp>
        </mc:Choice>
        <mc:Fallback xmlns="">
          <p:sp>
            <p:nvSpPr>
              <p:cNvPr id="19" name="Rectangle 18">
                <a:extLst>
                  <a:ext uri="{FF2B5EF4-FFF2-40B4-BE49-F238E27FC236}">
                    <a16:creationId xmlns:a16="http://schemas.microsoft.com/office/drawing/2014/main" id="{0EBB1476-9603-874A-894B-A7652BDDBAD3}"/>
                  </a:ext>
                </a:extLst>
              </p:cNvPr>
              <p:cNvSpPr>
                <a:spLocks noRot="1" noChangeAspect="1" noMove="1" noResize="1" noEditPoints="1" noAdjustHandles="1" noChangeArrowheads="1" noChangeShapeType="1" noTextEdit="1"/>
              </p:cNvSpPr>
              <p:nvPr/>
            </p:nvSpPr>
            <p:spPr>
              <a:xfrm>
                <a:off x="4792975" y="1295400"/>
                <a:ext cx="73308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098901" y="1295400"/>
                <a:ext cx="51347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098901" y="1295400"/>
                <a:ext cx="51347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02000B3-5D97-DF41-AFBD-E3D22CD9CE68}"/>
                  </a:ext>
                </a:extLst>
              </p:cNvPr>
              <p:cNvSpPr/>
              <p:nvPr/>
            </p:nvSpPr>
            <p:spPr>
              <a:xfrm>
                <a:off x="3186996" y="5054598"/>
                <a:ext cx="2985204" cy="1346202"/>
              </a:xfrm>
              <a:prstGeom prst="rect">
                <a:avLst/>
              </a:prstGeom>
            </p:spPr>
            <p:txBody>
              <a:bodyPr wrap="square">
                <a:spAutoFit/>
              </a:bodyPr>
              <a:lstStyle/>
              <a:p>
                <a:pPr algn="ctr"/>
                <a:r>
                  <a:rPr lang="en-US" b="0" dirty="0">
                    <a:solidFill>
                      <a:srgbClr val="C00000"/>
                    </a:solidFill>
                  </a:rPr>
                  <a:t>Upstream gradient </a:t>
                </a:r>
                <a14:m>
                  <m:oMath xmlns:m="http://schemas.openxmlformats.org/officeDocument/2006/math">
                    <m:f>
                      <m:fPr>
                        <m:ctrlPr>
                          <a:rPr lang="en-US" sz="3600" b="0" i="1" smtClean="0">
                            <a:solidFill>
                              <a:srgbClr val="C00000"/>
                            </a:solidFill>
                            <a:latin typeface="Cambria Math" panose="02040503050406030204" pitchFamily="18" charset="0"/>
                          </a:rPr>
                        </m:ctrlPr>
                      </m:fPr>
                      <m:num>
                        <m:r>
                          <a:rPr lang="en-US" sz="3600" b="0" i="1">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𝑒</m:t>
                        </m:r>
                      </m:num>
                      <m:den>
                        <m:r>
                          <a:rPr lang="en-US" sz="3600" b="0" i="1">
                            <a:solidFill>
                              <a:srgbClr val="C00000"/>
                            </a:solidFill>
                            <a:latin typeface="Cambria Math" panose="02040503050406030204" pitchFamily="18" charset="0"/>
                          </a:rPr>
                          <m:t>𝜕</m:t>
                        </m:r>
                        <m:sSub>
                          <m:sSubPr>
                            <m:ctrlPr>
                              <a:rPr lang="en-US" sz="3600" b="0" i="1">
                                <a:solidFill>
                                  <a:srgbClr val="C00000"/>
                                </a:solidFill>
                                <a:latin typeface="Cambria Math" panose="02040503050406030204" pitchFamily="18" charset="0"/>
                              </a:rPr>
                            </m:ctrlPr>
                          </m:sSubPr>
                          <m:e>
                            <m:r>
                              <a:rPr lang="en-US" sz="3600" b="0" i="1" smtClean="0">
                                <a:solidFill>
                                  <a:srgbClr val="C00000"/>
                                </a:solidFill>
                                <a:latin typeface="Cambria Math" panose="02040503050406030204" pitchFamily="18" charset="0"/>
                              </a:rPr>
                              <m:t>h</m:t>
                            </m:r>
                          </m:e>
                          <m:sub>
                            <m:r>
                              <a:rPr lang="en-US" sz="3600" b="0" i="1">
                                <a:solidFill>
                                  <a:srgbClr val="C00000"/>
                                </a:solidFill>
                                <a:latin typeface="Cambria Math" panose="02040503050406030204" pitchFamily="18" charset="0"/>
                              </a:rPr>
                              <m:t>𝑘</m:t>
                            </m:r>
                          </m:sub>
                        </m:sSub>
                      </m:den>
                    </m:f>
                  </m:oMath>
                </a14:m>
                <a:r>
                  <a:rPr lang="en-US" sz="3600" b="0" dirty="0">
                    <a:solidFill>
                      <a:srgbClr val="C00000"/>
                    </a:solidFill>
                  </a:rPr>
                  <a:t> </a:t>
                </a:r>
                <a:endParaRPr lang="en-US" sz="3600" b="0" dirty="0"/>
              </a:p>
            </p:txBody>
          </p:sp>
        </mc:Choice>
        <mc:Fallback xmlns="">
          <p:sp>
            <p:nvSpPr>
              <p:cNvPr id="4" name="Rectangle 3">
                <a:extLst>
                  <a:ext uri="{FF2B5EF4-FFF2-40B4-BE49-F238E27FC236}">
                    <a16:creationId xmlns:a16="http://schemas.microsoft.com/office/drawing/2014/main" id="{C02000B3-5D97-DF41-AFBD-E3D22CD9CE68}"/>
                  </a:ext>
                </a:extLst>
              </p:cNvPr>
              <p:cNvSpPr>
                <a:spLocks noRot="1" noChangeAspect="1" noMove="1" noResize="1" noEditPoints="1" noAdjustHandles="1" noChangeArrowheads="1" noChangeShapeType="1" noTextEdit="1"/>
              </p:cNvSpPr>
              <p:nvPr/>
            </p:nvSpPr>
            <p:spPr>
              <a:xfrm>
                <a:off x="3186996" y="5054598"/>
                <a:ext cx="2985204" cy="1346202"/>
              </a:xfrm>
              <a:prstGeom prst="rect">
                <a:avLst/>
              </a:prstGeom>
              <a:blipFill>
                <a:blip r:embed="rId15"/>
                <a:stretch>
                  <a:fillRect t="-2804" r="-847" b="-3738"/>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14C2F4BF-9A11-4246-8DEB-A267480254B0}"/>
              </a:ext>
            </a:extLst>
          </p:cNvPr>
          <p:cNvSpPr txBox="1"/>
          <p:nvPr/>
        </p:nvSpPr>
        <p:spPr>
          <a:xfrm>
            <a:off x="4612957" y="1676400"/>
            <a:ext cx="492443" cy="461665"/>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B080A22E-A101-5043-820F-02AC70B2D17E}"/>
              </a:ext>
            </a:extLst>
          </p:cNvPr>
          <p:cNvSpPr/>
          <p:nvPr/>
        </p:nvSpPr>
        <p:spPr>
          <a:xfrm>
            <a:off x="6273237" y="5054598"/>
            <a:ext cx="1346763" cy="830997"/>
          </a:xfrm>
          <a:prstGeom prst="rect">
            <a:avLst/>
          </a:prstGeom>
        </p:spPr>
        <p:txBody>
          <a:bodyPr wrap="square">
            <a:spAutoFit/>
          </a:bodyPr>
          <a:lstStyle/>
          <a:p>
            <a:pPr algn="ctr"/>
            <a:r>
              <a:rPr lang="en-US" b="0" dirty="0">
                <a:solidFill>
                  <a:srgbClr val="9900CC"/>
                </a:solidFill>
              </a:rPr>
              <a:t>Local gradient</a:t>
            </a:r>
            <a:endParaRPr lang="en-US" dirty="0">
              <a:solidFill>
                <a:srgbClr val="9900CC"/>
              </a:solidFill>
            </a:endParaRP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CA23430-67E9-5247-A0E1-0894EFD102C1}"/>
                  </a:ext>
                </a:extLst>
              </p:cNvPr>
              <p:cNvSpPr/>
              <p:nvPr/>
            </p:nvSpPr>
            <p:spPr>
              <a:xfrm>
                <a:off x="32004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𝑘</m:t>
                          </m:r>
                        </m:sub>
                      </m:sSub>
                    </m:oMath>
                  </m:oMathPara>
                </a14:m>
                <a:endParaRPr lang="en-US" sz="1800" dirty="0"/>
              </a:p>
            </p:txBody>
          </p:sp>
        </mc:Choice>
        <mc:Fallback xmlns="">
          <p:sp>
            <p:nvSpPr>
              <p:cNvPr id="40" name="Rectangle 39">
                <a:extLst>
                  <a:ext uri="{FF2B5EF4-FFF2-40B4-BE49-F238E27FC236}">
                    <a16:creationId xmlns:a16="http://schemas.microsoft.com/office/drawing/2014/main" id="{FCA23430-67E9-5247-A0E1-0894EFD102C1}"/>
                  </a:ext>
                </a:extLst>
              </p:cNvPr>
              <p:cNvSpPr>
                <a:spLocks noRot="1" noChangeAspect="1" noMove="1" noResize="1" noEditPoints="1" noAdjustHandles="1" noChangeArrowheads="1" noChangeShapeType="1" noTextEdit="1"/>
              </p:cNvSpPr>
              <p:nvPr/>
            </p:nvSpPr>
            <p:spPr>
              <a:xfrm>
                <a:off x="3200400" y="838200"/>
                <a:ext cx="513025" cy="369332"/>
              </a:xfrm>
              <a:prstGeom prst="rect">
                <a:avLst/>
              </a:prstGeom>
              <a:blipFill>
                <a:blip r:embed="rId16"/>
                <a:stretch>
                  <a:fillRect/>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35F7ACFE-192F-7E40-B154-80DC7B1B02B2}"/>
              </a:ext>
            </a:extLst>
          </p:cNvPr>
          <p:cNvCxnSpPr>
            <a:cxnSpLocks/>
            <a:stCxn id="40" idx="2"/>
          </p:cNvCxnSpPr>
          <p:nvPr/>
        </p:nvCxnSpPr>
        <p:spPr bwMode="auto">
          <a:xfrm flipH="1">
            <a:off x="34524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03F22BC8-553A-4449-A434-793228A1506C}"/>
                  </a:ext>
                </a:extLst>
              </p:cNvPr>
              <p:cNvSpPr/>
              <p:nvPr/>
            </p:nvSpPr>
            <p:spPr>
              <a:xfrm>
                <a:off x="60198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𝐾</m:t>
                          </m:r>
                        </m:sub>
                      </m:sSub>
                    </m:oMath>
                  </m:oMathPara>
                </a14:m>
                <a:endParaRPr lang="en-US" sz="1800" dirty="0"/>
              </a:p>
            </p:txBody>
          </p:sp>
        </mc:Choice>
        <mc:Fallback xmlns="">
          <p:sp>
            <p:nvSpPr>
              <p:cNvPr id="42" name="Rectangle 41">
                <a:extLst>
                  <a:ext uri="{FF2B5EF4-FFF2-40B4-BE49-F238E27FC236}">
                    <a16:creationId xmlns:a16="http://schemas.microsoft.com/office/drawing/2014/main" id="{03F22BC8-553A-4449-A434-793228A1506C}"/>
                  </a:ext>
                </a:extLst>
              </p:cNvPr>
              <p:cNvSpPr>
                <a:spLocks noRot="1" noChangeAspect="1" noMove="1" noResize="1" noEditPoints="1" noAdjustHandles="1" noChangeArrowheads="1" noChangeShapeType="1" noTextEdit="1"/>
              </p:cNvSpPr>
              <p:nvPr/>
            </p:nvSpPr>
            <p:spPr>
              <a:xfrm>
                <a:off x="6019800" y="838200"/>
                <a:ext cx="513025" cy="369332"/>
              </a:xfrm>
              <a:prstGeom prst="rect">
                <a:avLst/>
              </a:prstGeom>
              <a:blipFill>
                <a:blip r:embed="rId17"/>
                <a:stretch>
                  <a:fillRect/>
                </a:stretch>
              </a:blipFill>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D19B1CA3-6238-3347-A015-6E42000C1DD5}"/>
              </a:ext>
            </a:extLst>
          </p:cNvPr>
          <p:cNvCxnSpPr>
            <a:cxnSpLocks/>
            <a:stCxn id="42" idx="2"/>
          </p:cNvCxnSpPr>
          <p:nvPr/>
        </p:nvCxnSpPr>
        <p:spPr bwMode="auto">
          <a:xfrm flipH="1">
            <a:off x="62718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BE90CEA3-FD4B-874B-9094-71D3496181DC}"/>
                  </a:ext>
                </a:extLst>
              </p:cNvPr>
              <p:cNvSpPr/>
              <p:nvPr/>
            </p:nvSpPr>
            <p:spPr>
              <a:xfrm>
                <a:off x="6973516" y="2066195"/>
                <a:ext cx="595676"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rgbClr val="C00000"/>
                              </a:solidFill>
                              <a:latin typeface="Cambria Math" panose="02040503050406030204" pitchFamily="18" charset="0"/>
                            </a:rPr>
                          </m:ctrlPr>
                        </m:fPr>
                        <m:num>
                          <m:r>
                            <a:rPr lang="en-US" sz="1600" b="0" i="1">
                              <a:solidFill>
                                <a:srgbClr val="C00000"/>
                              </a:solidFill>
                              <a:latin typeface="Cambria Math" panose="02040503050406030204" pitchFamily="18" charset="0"/>
                            </a:rPr>
                            <m:t>𝜕</m:t>
                          </m:r>
                          <m:r>
                            <a:rPr lang="en-US" sz="1600" b="0" i="1">
                              <a:solidFill>
                                <a:srgbClr val="C00000"/>
                              </a:solidFill>
                              <a:latin typeface="Cambria Math" panose="02040503050406030204" pitchFamily="18" charset="0"/>
                            </a:rPr>
                            <m:t>𝑒</m:t>
                          </m:r>
                        </m:num>
                        <m:den>
                          <m:r>
                            <a:rPr lang="en-US" sz="1600" b="0" i="1">
                              <a:solidFill>
                                <a:srgbClr val="C00000"/>
                              </a:solidFill>
                              <a:latin typeface="Cambria Math" panose="02040503050406030204" pitchFamily="18" charset="0"/>
                            </a:rPr>
                            <m:t>𝜕</m:t>
                          </m:r>
                          <m:sSub>
                            <m:sSubPr>
                              <m:ctrlPr>
                                <a:rPr lang="en-US" sz="1600" b="0" i="1">
                                  <a:solidFill>
                                    <a:srgbClr val="C00000"/>
                                  </a:solidFill>
                                  <a:latin typeface="Cambria Math" panose="02040503050406030204" pitchFamily="18" charset="0"/>
                                </a:rPr>
                              </m:ctrlPr>
                            </m:sSubPr>
                            <m:e>
                              <m:r>
                                <a:rPr lang="en-US" sz="1600" b="0" i="1">
                                  <a:solidFill>
                                    <a:srgbClr val="C00000"/>
                                  </a:solidFill>
                                  <a:latin typeface="Cambria Math" panose="02040503050406030204" pitchFamily="18" charset="0"/>
                                </a:rPr>
                                <m:t>h</m:t>
                              </m:r>
                            </m:e>
                            <m:sub>
                              <m:r>
                                <a:rPr lang="en-US" sz="1600" b="0" i="1" smtClean="0">
                                  <a:solidFill>
                                    <a:srgbClr val="C00000"/>
                                  </a:solidFill>
                                  <a:latin typeface="Cambria Math" panose="02040503050406030204" pitchFamily="18" charset="0"/>
                                </a:rPr>
                                <m:t>𝐾</m:t>
                              </m:r>
                            </m:sub>
                          </m:sSub>
                        </m:den>
                      </m:f>
                    </m:oMath>
                  </m:oMathPara>
                </a14:m>
                <a:endParaRPr lang="en-US" sz="1600" b="0" dirty="0">
                  <a:solidFill>
                    <a:srgbClr val="C00000"/>
                  </a:solidFill>
                </a:endParaRPr>
              </a:p>
            </p:txBody>
          </p:sp>
        </mc:Choice>
        <mc:Fallback xmlns="">
          <p:sp>
            <p:nvSpPr>
              <p:cNvPr id="44" name="Rectangle 43">
                <a:extLst>
                  <a:ext uri="{FF2B5EF4-FFF2-40B4-BE49-F238E27FC236}">
                    <a16:creationId xmlns:a16="http://schemas.microsoft.com/office/drawing/2014/main" id="{BE90CEA3-FD4B-874B-9094-71D3496181DC}"/>
                  </a:ext>
                </a:extLst>
              </p:cNvPr>
              <p:cNvSpPr>
                <a:spLocks noRot="1" noChangeAspect="1" noMove="1" noResize="1" noEditPoints="1" noAdjustHandles="1" noChangeArrowheads="1" noChangeShapeType="1" noTextEdit="1"/>
              </p:cNvSpPr>
              <p:nvPr/>
            </p:nvSpPr>
            <p:spPr>
              <a:xfrm>
                <a:off x="6973516" y="2066195"/>
                <a:ext cx="595676" cy="60080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9AB45757-9FFA-6C48-B5B0-28273BCD2B52}"/>
                  </a:ext>
                </a:extLst>
              </p:cNvPr>
              <p:cNvSpPr/>
              <p:nvPr/>
            </p:nvSpPr>
            <p:spPr>
              <a:xfrm>
                <a:off x="5649080" y="2232752"/>
                <a:ext cx="81996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rgbClr val="C00000"/>
                              </a:solidFill>
                              <a:latin typeface="Cambria Math" panose="02040503050406030204" pitchFamily="18" charset="0"/>
                            </a:rPr>
                          </m:ctrlPr>
                        </m:fPr>
                        <m:num>
                          <m:r>
                            <a:rPr lang="en-US" sz="1600" b="0" i="1">
                              <a:solidFill>
                                <a:srgbClr val="C00000"/>
                              </a:solidFill>
                              <a:latin typeface="Cambria Math" panose="02040503050406030204" pitchFamily="18" charset="0"/>
                            </a:rPr>
                            <m:t>𝜕</m:t>
                          </m:r>
                          <m:sSub>
                            <m:sSubPr>
                              <m:ctrlPr>
                                <a:rPr lang="en-US" sz="1600" b="0" i="1">
                                  <a:solidFill>
                                    <a:srgbClr val="C00000"/>
                                  </a:solidFill>
                                  <a:latin typeface="Cambria Math" panose="02040503050406030204" pitchFamily="18" charset="0"/>
                                </a:rPr>
                              </m:ctrlPr>
                            </m:sSubPr>
                            <m:e>
                              <m:r>
                                <a:rPr lang="en-US" sz="1600" b="0" i="1">
                                  <a:solidFill>
                                    <a:srgbClr val="C00000"/>
                                  </a:solidFill>
                                  <a:latin typeface="Cambria Math" panose="02040503050406030204" pitchFamily="18" charset="0"/>
                                </a:rPr>
                                <m:t>h</m:t>
                              </m:r>
                            </m:e>
                            <m:sub>
                              <m:r>
                                <a:rPr lang="en-US" sz="1600" b="0" i="1" smtClean="0">
                                  <a:solidFill>
                                    <a:srgbClr val="C00000"/>
                                  </a:solidFill>
                                  <a:latin typeface="Cambria Math" panose="02040503050406030204" pitchFamily="18" charset="0"/>
                                </a:rPr>
                                <m:t>𝐾</m:t>
                              </m:r>
                            </m:sub>
                          </m:sSub>
                        </m:num>
                        <m:den>
                          <m:r>
                            <a:rPr lang="en-US" sz="1600" b="0" i="1">
                              <a:solidFill>
                                <a:srgbClr val="C00000"/>
                              </a:solidFill>
                              <a:latin typeface="Cambria Math" panose="02040503050406030204" pitchFamily="18" charset="0"/>
                            </a:rPr>
                            <m:t>𝜕</m:t>
                          </m:r>
                          <m:sSub>
                            <m:sSubPr>
                              <m:ctrlPr>
                                <a:rPr lang="en-US" sz="1600" b="0" i="1">
                                  <a:solidFill>
                                    <a:srgbClr val="C00000"/>
                                  </a:solidFill>
                                  <a:latin typeface="Cambria Math" panose="02040503050406030204" pitchFamily="18" charset="0"/>
                                </a:rPr>
                              </m:ctrlPr>
                            </m:sSubPr>
                            <m:e>
                              <m:r>
                                <a:rPr lang="en-US" sz="1600" b="0" i="1">
                                  <a:solidFill>
                                    <a:srgbClr val="C00000"/>
                                  </a:solidFill>
                                  <a:latin typeface="Cambria Math" panose="02040503050406030204" pitchFamily="18" charset="0"/>
                                </a:rPr>
                                <m:t>h</m:t>
                              </m:r>
                            </m:e>
                            <m:sub>
                              <m:r>
                                <a:rPr lang="en-US" sz="1600" b="0" i="1" smtClean="0">
                                  <a:solidFill>
                                    <a:srgbClr val="C00000"/>
                                  </a:solidFill>
                                  <a:latin typeface="Cambria Math" panose="02040503050406030204" pitchFamily="18" charset="0"/>
                                </a:rPr>
                                <m:t>𝐾</m:t>
                              </m:r>
                              <m:r>
                                <a:rPr lang="en-US" sz="1600" b="0" i="1" smtClean="0">
                                  <a:solidFill>
                                    <a:srgbClr val="C00000"/>
                                  </a:solidFill>
                                  <a:latin typeface="Cambria Math" panose="02040503050406030204" pitchFamily="18" charset="0"/>
                                </a:rPr>
                                <m:t>−1</m:t>
                              </m:r>
                            </m:sub>
                          </m:sSub>
                        </m:den>
                      </m:f>
                    </m:oMath>
                  </m:oMathPara>
                </a14:m>
                <a:endParaRPr lang="en-US" sz="1600" b="0" dirty="0">
                  <a:solidFill>
                    <a:srgbClr val="C00000"/>
                  </a:solidFill>
                </a:endParaRPr>
              </a:p>
            </p:txBody>
          </p:sp>
        </mc:Choice>
        <mc:Fallback xmlns="">
          <p:sp>
            <p:nvSpPr>
              <p:cNvPr id="46" name="Rectangle 45">
                <a:extLst>
                  <a:ext uri="{FF2B5EF4-FFF2-40B4-BE49-F238E27FC236}">
                    <a16:creationId xmlns:a16="http://schemas.microsoft.com/office/drawing/2014/main" id="{9AB45757-9FFA-6C48-B5B0-28273BCD2B52}"/>
                  </a:ext>
                </a:extLst>
              </p:cNvPr>
              <p:cNvSpPr>
                <a:spLocks noRot="1" noChangeAspect="1" noMove="1" noResize="1" noEditPoints="1" noAdjustHandles="1" noChangeArrowheads="1" noChangeShapeType="1" noTextEdit="1"/>
              </p:cNvSpPr>
              <p:nvPr/>
            </p:nvSpPr>
            <p:spPr>
              <a:xfrm>
                <a:off x="5649080" y="2232752"/>
                <a:ext cx="819968" cy="60080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B67C0BA4-EB72-D944-A70B-32A9B5A7645F}"/>
                  </a:ext>
                </a:extLst>
              </p:cNvPr>
              <p:cNvSpPr/>
              <p:nvPr/>
            </p:nvSpPr>
            <p:spPr>
              <a:xfrm>
                <a:off x="4158107" y="2085530"/>
                <a:ext cx="597151" cy="602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rgbClr val="C00000"/>
                              </a:solidFill>
                              <a:latin typeface="Cambria Math" panose="02040503050406030204" pitchFamily="18" charset="0"/>
                            </a:rPr>
                          </m:ctrlPr>
                        </m:fPr>
                        <m:num>
                          <m:r>
                            <a:rPr lang="en-US" sz="1600" b="0" i="1">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𝑒</m:t>
                          </m:r>
                        </m:num>
                        <m:den>
                          <m:r>
                            <a:rPr lang="en-US" sz="1600" b="0" i="1">
                              <a:solidFill>
                                <a:srgbClr val="C00000"/>
                              </a:solidFill>
                              <a:latin typeface="Cambria Math" panose="02040503050406030204" pitchFamily="18" charset="0"/>
                            </a:rPr>
                            <m:t>𝜕</m:t>
                          </m:r>
                          <m:sSub>
                            <m:sSubPr>
                              <m:ctrlPr>
                                <a:rPr lang="en-US" sz="1600" b="0" i="1">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h</m:t>
                              </m:r>
                            </m:e>
                            <m:sub>
                              <m:r>
                                <a:rPr lang="en-US" sz="1600" b="0" i="1" smtClean="0">
                                  <a:solidFill>
                                    <a:srgbClr val="C00000"/>
                                  </a:solidFill>
                                  <a:latin typeface="Cambria Math" panose="02040503050406030204" pitchFamily="18" charset="0"/>
                                </a:rPr>
                                <m:t>𝑘</m:t>
                              </m:r>
                            </m:sub>
                          </m:sSub>
                        </m:den>
                      </m:f>
                    </m:oMath>
                  </m:oMathPara>
                </a14:m>
                <a:endParaRPr lang="en-US" sz="1600" b="0" dirty="0">
                  <a:solidFill>
                    <a:srgbClr val="C00000"/>
                  </a:solidFill>
                </a:endParaRPr>
              </a:p>
            </p:txBody>
          </p:sp>
        </mc:Choice>
        <mc:Fallback xmlns="">
          <p:sp>
            <p:nvSpPr>
              <p:cNvPr id="47" name="Rectangle 46">
                <a:extLst>
                  <a:ext uri="{FF2B5EF4-FFF2-40B4-BE49-F238E27FC236}">
                    <a16:creationId xmlns:a16="http://schemas.microsoft.com/office/drawing/2014/main" id="{B67C0BA4-EB72-D944-A70B-32A9B5A7645F}"/>
                  </a:ext>
                </a:extLst>
              </p:cNvPr>
              <p:cNvSpPr>
                <a:spLocks noRot="1" noChangeAspect="1" noMove="1" noResize="1" noEditPoints="1" noAdjustHandles="1" noChangeArrowheads="1" noChangeShapeType="1" noTextEdit="1"/>
              </p:cNvSpPr>
              <p:nvPr/>
            </p:nvSpPr>
            <p:spPr>
              <a:xfrm>
                <a:off x="4158107" y="2085530"/>
                <a:ext cx="597151" cy="60202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ED586F7B-A1C9-C249-AE9C-EDB786973D4D}"/>
                  </a:ext>
                </a:extLst>
              </p:cNvPr>
              <p:cNvSpPr/>
              <p:nvPr/>
            </p:nvSpPr>
            <p:spPr>
              <a:xfrm>
                <a:off x="4876800" y="2057400"/>
                <a:ext cx="819968"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rgbClr val="C00000"/>
                              </a:solidFill>
                              <a:latin typeface="Cambria Math" panose="02040503050406030204" pitchFamily="18" charset="0"/>
                            </a:rPr>
                          </m:ctrlPr>
                        </m:fPr>
                        <m:num>
                          <m:r>
                            <a:rPr lang="en-US" sz="1600" b="0" i="1">
                              <a:solidFill>
                                <a:srgbClr val="C00000"/>
                              </a:solidFill>
                              <a:latin typeface="Cambria Math" panose="02040503050406030204" pitchFamily="18" charset="0"/>
                            </a:rPr>
                            <m:t>𝜕</m:t>
                          </m:r>
                          <m:r>
                            <a:rPr lang="en-US" sz="1600" b="0" i="1" smtClean="0">
                              <a:solidFill>
                                <a:srgbClr val="C00000"/>
                              </a:solidFill>
                              <a:latin typeface="Cambria Math" panose="02040503050406030204" pitchFamily="18" charset="0"/>
                            </a:rPr>
                            <m:t>𝑒</m:t>
                          </m:r>
                        </m:num>
                        <m:den>
                          <m:r>
                            <a:rPr lang="en-US" sz="1600" b="0" i="1">
                              <a:solidFill>
                                <a:srgbClr val="C00000"/>
                              </a:solidFill>
                              <a:latin typeface="Cambria Math" panose="02040503050406030204" pitchFamily="18" charset="0"/>
                            </a:rPr>
                            <m:t>𝜕</m:t>
                          </m:r>
                          <m:sSub>
                            <m:sSubPr>
                              <m:ctrlPr>
                                <a:rPr lang="en-US" sz="1600" b="0" i="1">
                                  <a:solidFill>
                                    <a:srgbClr val="C00000"/>
                                  </a:solidFill>
                                  <a:latin typeface="Cambria Math" panose="02040503050406030204" pitchFamily="18" charset="0"/>
                                </a:rPr>
                              </m:ctrlPr>
                            </m:sSubPr>
                            <m:e>
                              <m:r>
                                <a:rPr lang="en-US" sz="1600" b="0" i="1" smtClean="0">
                                  <a:solidFill>
                                    <a:srgbClr val="C00000"/>
                                  </a:solidFill>
                                  <a:latin typeface="Cambria Math" panose="02040503050406030204" pitchFamily="18" charset="0"/>
                                </a:rPr>
                                <m:t>h</m:t>
                              </m:r>
                            </m:e>
                            <m:sub>
                              <m:r>
                                <a:rPr lang="en-US" sz="1600" b="0" i="1" smtClean="0">
                                  <a:solidFill>
                                    <a:srgbClr val="C00000"/>
                                  </a:solidFill>
                                  <a:latin typeface="Cambria Math" panose="02040503050406030204" pitchFamily="18" charset="0"/>
                                </a:rPr>
                                <m:t>𝐾</m:t>
                              </m:r>
                              <m:r>
                                <a:rPr lang="en-US" sz="1600" b="0" i="1" smtClean="0">
                                  <a:solidFill>
                                    <a:srgbClr val="C00000"/>
                                  </a:solidFill>
                                  <a:latin typeface="Cambria Math" panose="02040503050406030204" pitchFamily="18" charset="0"/>
                                </a:rPr>
                                <m:t>−1</m:t>
                              </m:r>
                            </m:sub>
                          </m:sSub>
                        </m:den>
                      </m:f>
                    </m:oMath>
                  </m:oMathPara>
                </a14:m>
                <a:endParaRPr lang="en-US" sz="1600" b="0" dirty="0">
                  <a:solidFill>
                    <a:srgbClr val="C00000"/>
                  </a:solidFill>
                </a:endParaRPr>
              </a:p>
            </p:txBody>
          </p:sp>
        </mc:Choice>
        <mc:Fallback xmlns="">
          <p:sp>
            <p:nvSpPr>
              <p:cNvPr id="48" name="Rectangle 47">
                <a:extLst>
                  <a:ext uri="{FF2B5EF4-FFF2-40B4-BE49-F238E27FC236}">
                    <a16:creationId xmlns:a16="http://schemas.microsoft.com/office/drawing/2014/main" id="{ED586F7B-A1C9-C249-AE9C-EDB786973D4D}"/>
                  </a:ext>
                </a:extLst>
              </p:cNvPr>
              <p:cNvSpPr>
                <a:spLocks noRot="1" noChangeAspect="1" noMove="1" noResize="1" noEditPoints="1" noAdjustHandles="1" noChangeArrowheads="1" noChangeShapeType="1" noTextEdit="1"/>
              </p:cNvSpPr>
              <p:nvPr/>
            </p:nvSpPr>
            <p:spPr>
              <a:xfrm>
                <a:off x="4876800" y="2057400"/>
                <a:ext cx="819968" cy="60080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C6C453B3-6F3E-2549-A0FA-F9A4ACCF5F54}"/>
                  </a:ext>
                </a:extLst>
              </p:cNvPr>
              <p:cNvSpPr/>
              <p:nvPr/>
            </p:nvSpPr>
            <p:spPr>
              <a:xfrm>
                <a:off x="3510184" y="2263235"/>
                <a:ext cx="611128" cy="6020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9900CC"/>
                              </a:solidFill>
                              <a:latin typeface="Cambria Math" panose="02040503050406030204" pitchFamily="18" charset="0"/>
                            </a:rPr>
                          </m:ctrlPr>
                        </m:fPr>
                        <m:num>
                          <m:r>
                            <a:rPr lang="en-US" sz="1600" i="1">
                              <a:solidFill>
                                <a:srgbClr val="9900CC"/>
                              </a:solidFill>
                              <a:latin typeface="Cambria Math" panose="02040503050406030204" pitchFamily="18" charset="0"/>
                            </a:rPr>
                            <m:t>𝜕</m:t>
                          </m:r>
                          <m:sSub>
                            <m:sSubPr>
                              <m:ctrlPr>
                                <a:rPr lang="en-US" sz="1600" b="0" i="1">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rPr>
                                <m:t>h</m:t>
                              </m:r>
                            </m:e>
                            <m:sub>
                              <m:r>
                                <a:rPr lang="en-US" sz="1600" b="0" i="1">
                                  <a:solidFill>
                                    <a:srgbClr val="9900CC"/>
                                  </a:solidFill>
                                  <a:latin typeface="Cambria Math" panose="02040503050406030204" pitchFamily="18" charset="0"/>
                                </a:rPr>
                                <m:t>𝑘</m:t>
                              </m:r>
                            </m:sub>
                          </m:sSub>
                        </m:num>
                        <m:den>
                          <m:r>
                            <a:rPr lang="en-US" sz="1600" i="1">
                              <a:solidFill>
                                <a:srgbClr val="9900CC"/>
                              </a:solidFill>
                              <a:latin typeface="Cambria Math" panose="02040503050406030204" pitchFamily="18" charset="0"/>
                            </a:rPr>
                            <m:t>𝜕</m:t>
                          </m:r>
                          <m:sSub>
                            <m:sSubPr>
                              <m:ctrlPr>
                                <a:rPr lang="en-US" sz="1600" b="0" i="1">
                                  <a:solidFill>
                                    <a:srgbClr val="9900CC"/>
                                  </a:solidFill>
                                  <a:latin typeface="Cambria Math" panose="02040503050406030204" pitchFamily="18" charset="0"/>
                                </a:rPr>
                              </m:ctrlPr>
                            </m:sSubPr>
                            <m:e>
                              <m:r>
                                <a:rPr lang="en-US" sz="1600" b="0" i="1" smtClean="0">
                                  <a:solidFill>
                                    <a:srgbClr val="9900CC"/>
                                  </a:solidFill>
                                  <a:latin typeface="Cambria Math" panose="02040503050406030204" pitchFamily="18" charset="0"/>
                                </a:rPr>
                                <m:t>𝑤</m:t>
                              </m:r>
                            </m:e>
                            <m:sub>
                              <m:r>
                                <a:rPr lang="en-US" sz="1600" b="0" i="1" smtClean="0">
                                  <a:solidFill>
                                    <a:srgbClr val="9900CC"/>
                                  </a:solidFill>
                                  <a:latin typeface="Cambria Math" panose="02040503050406030204" pitchFamily="18" charset="0"/>
                                </a:rPr>
                                <m:t>𝑘</m:t>
                              </m:r>
                            </m:sub>
                          </m:sSub>
                        </m:den>
                      </m:f>
                    </m:oMath>
                  </m:oMathPara>
                </a14:m>
                <a:endParaRPr lang="en-US" sz="1600" dirty="0">
                  <a:solidFill>
                    <a:srgbClr val="9900CC"/>
                  </a:solidFill>
                </a:endParaRPr>
              </a:p>
            </p:txBody>
          </p:sp>
        </mc:Choice>
        <mc:Fallback xmlns="">
          <p:sp>
            <p:nvSpPr>
              <p:cNvPr id="49" name="Rectangle 48">
                <a:extLst>
                  <a:ext uri="{FF2B5EF4-FFF2-40B4-BE49-F238E27FC236}">
                    <a16:creationId xmlns:a16="http://schemas.microsoft.com/office/drawing/2014/main" id="{C6C453B3-6F3E-2549-A0FA-F9A4ACCF5F54}"/>
                  </a:ext>
                </a:extLst>
              </p:cNvPr>
              <p:cNvSpPr>
                <a:spLocks noRot="1" noChangeAspect="1" noMove="1" noResize="1" noEditPoints="1" noAdjustHandles="1" noChangeArrowheads="1" noChangeShapeType="1" noTextEdit="1"/>
              </p:cNvSpPr>
              <p:nvPr/>
            </p:nvSpPr>
            <p:spPr>
              <a:xfrm>
                <a:off x="3510184" y="2263235"/>
                <a:ext cx="611128" cy="602088"/>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7788DAA1-6967-B042-BE55-E21DF8B62AD0}"/>
                  </a:ext>
                </a:extLst>
              </p:cNvPr>
              <p:cNvSpPr/>
              <p:nvPr/>
            </p:nvSpPr>
            <p:spPr>
              <a:xfrm>
                <a:off x="2665472" y="867772"/>
                <a:ext cx="629211" cy="602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b="0" i="1" smtClean="0">
                              <a:solidFill>
                                <a:srgbClr val="FF0000"/>
                              </a:solidFill>
                              <a:latin typeface="Cambria Math" panose="02040503050406030204" pitchFamily="18" charset="0"/>
                            </a:rPr>
                          </m:ctrlPr>
                        </m:fPr>
                        <m:num>
                          <m:r>
                            <a:rPr lang="en-US" sz="1600" b="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𝑒</m:t>
                          </m:r>
                        </m:num>
                        <m:den>
                          <m:r>
                            <a:rPr lang="en-US" sz="1600" b="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𝑘</m:t>
                              </m:r>
                            </m:sub>
                          </m:sSub>
                        </m:den>
                      </m:f>
                    </m:oMath>
                  </m:oMathPara>
                </a14:m>
                <a:endParaRPr lang="en-US" sz="1600" b="0" dirty="0">
                  <a:solidFill>
                    <a:srgbClr val="FF0000"/>
                  </a:solidFill>
                </a:endParaRPr>
              </a:p>
            </p:txBody>
          </p:sp>
        </mc:Choice>
        <mc:Fallback xmlns="">
          <p:sp>
            <p:nvSpPr>
              <p:cNvPr id="50" name="Rectangle 49">
                <a:extLst>
                  <a:ext uri="{FF2B5EF4-FFF2-40B4-BE49-F238E27FC236}">
                    <a16:creationId xmlns:a16="http://schemas.microsoft.com/office/drawing/2014/main" id="{7788DAA1-6967-B042-BE55-E21DF8B62AD0}"/>
                  </a:ext>
                </a:extLst>
              </p:cNvPr>
              <p:cNvSpPr>
                <a:spLocks noRot="1" noChangeAspect="1" noMove="1" noResize="1" noEditPoints="1" noAdjustHandles="1" noChangeArrowheads="1" noChangeShapeType="1" noTextEdit="1"/>
              </p:cNvSpPr>
              <p:nvPr/>
            </p:nvSpPr>
            <p:spPr>
              <a:xfrm>
                <a:off x="2665472" y="867772"/>
                <a:ext cx="629211" cy="602024"/>
              </a:xfrm>
              <a:prstGeom prst="rect">
                <a:avLst/>
              </a:prstGeom>
              <a:blipFill>
                <a:blip r:embed="rId23"/>
                <a:stretch>
                  <a:fillRect/>
                </a:stretch>
              </a:blipFill>
            </p:spPr>
            <p:txBody>
              <a:bodyPr/>
              <a:lstStyle/>
              <a:p>
                <a:r>
                  <a:rPr lang="en-US">
                    <a:noFill/>
                  </a:rPr>
                  <a:t> </a:t>
                </a:r>
              </a:p>
            </p:txBody>
          </p:sp>
        </mc:Fallback>
      </mc:AlternateContent>
      <p:sp>
        <p:nvSpPr>
          <p:cNvPr id="51" name="Rectangle 50">
            <a:extLst>
              <a:ext uri="{FF2B5EF4-FFF2-40B4-BE49-F238E27FC236}">
                <a16:creationId xmlns:a16="http://schemas.microsoft.com/office/drawing/2014/main" id="{B01ED8B4-6D16-6D4E-BD55-4D2E1078A2C3}"/>
              </a:ext>
            </a:extLst>
          </p:cNvPr>
          <p:cNvSpPr/>
          <p:nvPr/>
        </p:nvSpPr>
        <p:spPr bwMode="auto">
          <a:xfrm>
            <a:off x="2971800" y="3660434"/>
            <a:ext cx="3505200" cy="1216366"/>
          </a:xfrm>
          <a:prstGeom prst="rect">
            <a:avLst/>
          </a:prstGeom>
          <a:noFill/>
          <a:ln w="508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C00000"/>
              </a:solidFill>
              <a:effectLst/>
              <a:latin typeface="Arial" charset="0"/>
              <a:cs typeface="Arial" charset="0"/>
            </a:endParaRPr>
          </a:p>
        </p:txBody>
      </p:sp>
      <p:sp>
        <p:nvSpPr>
          <p:cNvPr id="52" name="Oval 51">
            <a:extLst>
              <a:ext uri="{FF2B5EF4-FFF2-40B4-BE49-F238E27FC236}">
                <a16:creationId xmlns:a16="http://schemas.microsoft.com/office/drawing/2014/main" id="{4CE353BD-924F-7245-B3DD-E83961BAF6DB}"/>
              </a:ext>
            </a:extLst>
          </p:cNvPr>
          <p:cNvSpPr/>
          <p:nvPr/>
        </p:nvSpPr>
        <p:spPr bwMode="auto">
          <a:xfrm>
            <a:off x="3200400" y="914401"/>
            <a:ext cx="444450" cy="29313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p14="http://schemas.microsoft.com/office/powerpoint/2010/main">
        <mc:Choice Requires="p14">
          <p:contentPart p14:bwMode="auto" r:id="rId24">
            <p14:nvContentPartPr>
              <p14:cNvPr id="7" name="Ink 6">
                <a:extLst>
                  <a:ext uri="{FF2B5EF4-FFF2-40B4-BE49-F238E27FC236}">
                    <a16:creationId xmlns:a16="http://schemas.microsoft.com/office/drawing/2014/main" id="{7C01195A-B71F-4B09-9008-1DEFFC570C2F}"/>
                  </a:ext>
                </a:extLst>
              </p14:cNvPr>
              <p14:cNvContentPartPr/>
              <p14:nvPr/>
            </p14:nvContentPartPr>
            <p14:xfrm>
              <a:off x="8809200" y="6559560"/>
              <a:ext cx="360" cy="360"/>
            </p14:xfrm>
          </p:contentPart>
        </mc:Choice>
        <mc:Fallback xmlns="">
          <p:pic>
            <p:nvPicPr>
              <p:cNvPr id="7" name="Ink 6">
                <a:extLst>
                  <a:ext uri="{FF2B5EF4-FFF2-40B4-BE49-F238E27FC236}">
                    <a16:creationId xmlns:a16="http://schemas.microsoft.com/office/drawing/2014/main" id="{7C01195A-B71F-4B09-9008-1DEFFC570C2F}"/>
                  </a:ext>
                </a:extLst>
              </p:cNvPr>
              <p:cNvPicPr/>
              <p:nvPr/>
            </p:nvPicPr>
            <p:blipFill>
              <a:blip r:embed="rId25"/>
              <a:stretch>
                <a:fillRect/>
              </a:stretch>
            </p:blipFill>
            <p:spPr>
              <a:xfrm>
                <a:off x="8799840" y="6550200"/>
                <a:ext cx="19080" cy="19080"/>
              </a:xfrm>
              <a:prstGeom prst="rect">
                <a:avLst/>
              </a:prstGeom>
            </p:spPr>
          </p:pic>
        </mc:Fallback>
      </mc:AlternateContent>
    </p:spTree>
    <p:custDataLst>
      <p:tags r:id="rId1"/>
    </p:custDataLst>
    <p:extLst>
      <p:ext uri="{BB962C8B-B14F-4D97-AF65-F5344CB8AC3E}">
        <p14:creationId xmlns:p14="http://schemas.microsoft.com/office/powerpoint/2010/main" val="1407115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7" grpId="0"/>
      <p:bldP spid="44" grpId="0"/>
      <p:bldP spid="46" grpId="0"/>
      <p:bldP spid="47" grpId="0"/>
      <p:bldP spid="48" grpId="0"/>
      <p:bldP spid="49" grpId="0"/>
      <p:bldP spid="5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Backpropagation summary</a:t>
            </a:r>
          </a:p>
        </p:txBody>
      </p:sp>
      <p:cxnSp>
        <p:nvCxnSpPr>
          <p:cNvPr id="24" name="Straight Arrow Connector 23">
            <a:extLst>
              <a:ext uri="{FF2B5EF4-FFF2-40B4-BE49-F238E27FC236}">
                <a16:creationId xmlns:a16="http://schemas.microsoft.com/office/drawing/2014/main" id="{B440BC23-EB8E-DA47-906F-0C3BC37A080A}"/>
              </a:ext>
            </a:extLst>
          </p:cNvPr>
          <p:cNvCxnSpPr>
            <a:cxnSpLocks/>
            <a:endCxn id="27" idx="3"/>
          </p:cNvCxnSpPr>
          <p:nvPr/>
        </p:nvCxnSpPr>
        <p:spPr bwMode="auto">
          <a:xfrm flipV="1">
            <a:off x="1135785" y="4839992"/>
            <a:ext cx="2642710" cy="546304"/>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4C5BFCF8-6729-AB43-BE03-D5C5C587881A}"/>
              </a:ext>
            </a:extLst>
          </p:cNvPr>
          <p:cNvCxnSpPr/>
          <p:nvPr/>
        </p:nvCxnSpPr>
        <p:spPr bwMode="auto">
          <a:xfrm>
            <a:off x="6965237" y="4016687"/>
            <a:ext cx="1271574"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7" name="Oval 26">
            <a:extLst>
              <a:ext uri="{FF2B5EF4-FFF2-40B4-BE49-F238E27FC236}">
                <a16:creationId xmlns:a16="http://schemas.microsoft.com/office/drawing/2014/main" id="{8BD6FA7A-122F-A54F-96FF-B885E3965718}"/>
              </a:ext>
            </a:extLst>
          </p:cNvPr>
          <p:cNvSpPr/>
          <p:nvPr/>
        </p:nvSpPr>
        <p:spPr bwMode="auto">
          <a:xfrm>
            <a:off x="3185393" y="2758688"/>
            <a:ext cx="4049951" cy="2438399"/>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cs typeface="Arial" charset="0"/>
            </a:endParaRP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E7A5F95-191F-B442-A8BD-D175CF84E883}"/>
                  </a:ext>
                </a:extLst>
              </p:cNvPr>
              <p:cNvSpPr/>
              <p:nvPr/>
            </p:nvSpPr>
            <p:spPr>
              <a:xfrm>
                <a:off x="288059" y="5197087"/>
                <a:ext cx="1159741"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𝑘</m:t>
                          </m:r>
                          <m:r>
                            <a:rPr lang="en-US" sz="3200" b="0" i="1" smtClean="0">
                              <a:latin typeface="Cambria Math" panose="02040503050406030204" pitchFamily="18" charset="0"/>
                            </a:rPr>
                            <m:t>−1</m:t>
                          </m:r>
                        </m:sub>
                      </m:sSub>
                    </m:oMath>
                  </m:oMathPara>
                </a14:m>
                <a:endParaRPr lang="en-US" sz="3200" dirty="0"/>
              </a:p>
            </p:txBody>
          </p:sp>
        </mc:Choice>
        <mc:Fallback xmlns="">
          <p:sp>
            <p:nvSpPr>
              <p:cNvPr id="29" name="Rectangle 28">
                <a:extLst>
                  <a:ext uri="{FF2B5EF4-FFF2-40B4-BE49-F238E27FC236}">
                    <a16:creationId xmlns:a16="http://schemas.microsoft.com/office/drawing/2014/main" id="{2E7A5F95-191F-B442-A8BD-D175CF84E883}"/>
                  </a:ext>
                </a:extLst>
              </p:cNvPr>
              <p:cNvSpPr>
                <a:spLocks noRot="1" noChangeAspect="1" noMove="1" noResize="1" noEditPoints="1" noAdjustHandles="1" noChangeArrowheads="1" noChangeShapeType="1" noTextEdit="1"/>
              </p:cNvSpPr>
              <p:nvPr/>
            </p:nvSpPr>
            <p:spPr>
              <a:xfrm>
                <a:off x="288059" y="5197087"/>
                <a:ext cx="1159741" cy="584775"/>
              </a:xfrm>
              <a:prstGeom prst="rect">
                <a:avLst/>
              </a:prstGeom>
              <a:blipFill>
                <a:blip r:embed="rId6"/>
                <a:stretch>
                  <a:fillRect l="-2174"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5458C21-CC0A-F94F-976F-80CD1E4F826E}"/>
                  </a:ext>
                </a:extLst>
              </p:cNvPr>
              <p:cNvSpPr/>
              <p:nvPr/>
            </p:nvSpPr>
            <p:spPr>
              <a:xfrm>
                <a:off x="8334715" y="3733800"/>
                <a:ext cx="733085"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h</m:t>
                          </m:r>
                        </m:e>
                        <m:sub>
                          <m:r>
                            <a:rPr lang="en-US" sz="3200" b="0" i="1" smtClean="0">
                              <a:latin typeface="Cambria Math" panose="02040503050406030204" pitchFamily="18" charset="0"/>
                            </a:rPr>
                            <m:t>𝑘</m:t>
                          </m:r>
                        </m:sub>
                      </m:sSub>
                    </m:oMath>
                  </m:oMathPara>
                </a14:m>
                <a:endParaRPr lang="en-US" sz="3200" dirty="0"/>
              </a:p>
            </p:txBody>
          </p:sp>
        </mc:Choice>
        <mc:Fallback xmlns="">
          <p:sp>
            <p:nvSpPr>
              <p:cNvPr id="30" name="Rectangle 29">
                <a:extLst>
                  <a:ext uri="{FF2B5EF4-FFF2-40B4-BE49-F238E27FC236}">
                    <a16:creationId xmlns:a16="http://schemas.microsoft.com/office/drawing/2014/main" id="{25458C21-CC0A-F94F-976F-80CD1E4F826E}"/>
                  </a:ext>
                </a:extLst>
              </p:cNvPr>
              <p:cNvSpPr>
                <a:spLocks noRot="1" noChangeAspect="1" noMove="1" noResize="1" noEditPoints="1" noAdjustHandles="1" noChangeArrowheads="1" noChangeShapeType="1" noTextEdit="1"/>
              </p:cNvSpPr>
              <p:nvPr/>
            </p:nvSpPr>
            <p:spPr>
              <a:xfrm>
                <a:off x="8334715" y="3733800"/>
                <a:ext cx="733085" cy="584775"/>
              </a:xfrm>
              <a:prstGeom prst="rect">
                <a:avLst/>
              </a:prstGeom>
              <a:blipFill>
                <a:blip r:embed="rId7"/>
                <a:stretch>
                  <a:fillRect l="-5085"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02000B3-5D97-DF41-AFBD-E3D22CD9CE68}"/>
                  </a:ext>
                </a:extLst>
              </p:cNvPr>
              <p:cNvSpPr/>
              <p:nvPr/>
            </p:nvSpPr>
            <p:spPr>
              <a:xfrm>
                <a:off x="6748750" y="1993656"/>
                <a:ext cx="2242850" cy="1617174"/>
              </a:xfrm>
              <a:prstGeom prst="rect">
                <a:avLst/>
              </a:prstGeom>
            </p:spPr>
            <p:txBody>
              <a:bodyPr wrap="square">
                <a:spAutoFit/>
              </a:bodyPr>
              <a:lstStyle/>
              <a:p>
                <a:pPr algn="ctr"/>
                <a:r>
                  <a:rPr lang="en-US" b="0" dirty="0">
                    <a:solidFill>
                      <a:srgbClr val="C00000"/>
                    </a:solidFill>
                  </a:rPr>
                  <a:t>Upstream gradient: </a:t>
                </a:r>
              </a:p>
              <a:p>
                <a:pPr algn="ctr"/>
                <a14:m>
                  <m:oMath xmlns:m="http://schemas.openxmlformats.org/officeDocument/2006/math">
                    <m:f>
                      <m:fPr>
                        <m:ctrlPr>
                          <a:rPr lang="en-US" sz="3200" b="0" i="1">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sSub>
                          <m:sSubPr>
                            <m:ctrlPr>
                              <a:rPr lang="en-US" sz="3200" b="0" i="1" smtClean="0">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h</m:t>
                            </m:r>
                          </m:e>
                          <m:sub>
                            <m:r>
                              <a:rPr lang="en-US" sz="3200" b="0" i="1">
                                <a:solidFill>
                                  <a:srgbClr val="C00000"/>
                                </a:solidFill>
                                <a:latin typeface="Cambria Math" panose="02040503050406030204" pitchFamily="18" charset="0"/>
                              </a:rPr>
                              <m:t>𝑘</m:t>
                            </m:r>
                          </m:sub>
                        </m:sSub>
                      </m:den>
                    </m:f>
                  </m:oMath>
                </a14:m>
                <a:r>
                  <a:rPr lang="en-US" sz="3200" b="0" dirty="0">
                    <a:solidFill>
                      <a:srgbClr val="C00000"/>
                    </a:solidFill>
                  </a:rPr>
                  <a:t> </a:t>
                </a:r>
              </a:p>
            </p:txBody>
          </p:sp>
        </mc:Choice>
        <mc:Fallback xmlns="">
          <p:sp>
            <p:nvSpPr>
              <p:cNvPr id="4" name="Rectangle 3">
                <a:extLst>
                  <a:ext uri="{FF2B5EF4-FFF2-40B4-BE49-F238E27FC236}">
                    <a16:creationId xmlns:a16="http://schemas.microsoft.com/office/drawing/2014/main" id="{C02000B3-5D97-DF41-AFBD-E3D22CD9CE68}"/>
                  </a:ext>
                </a:extLst>
              </p:cNvPr>
              <p:cNvSpPr>
                <a:spLocks noRot="1" noChangeAspect="1" noMove="1" noResize="1" noEditPoints="1" noAdjustHandles="1" noChangeArrowheads="1" noChangeShapeType="1" noTextEdit="1"/>
              </p:cNvSpPr>
              <p:nvPr/>
            </p:nvSpPr>
            <p:spPr>
              <a:xfrm>
                <a:off x="6748750" y="1993656"/>
                <a:ext cx="2242850" cy="1617174"/>
              </a:xfrm>
              <a:prstGeom prst="rect">
                <a:avLst/>
              </a:prstGeom>
              <a:blipFill>
                <a:blip r:embed="rId8"/>
                <a:stretch>
                  <a:fillRect t="-2344" b="-1563"/>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DC4F812-F7EB-2C44-9A66-1124083B33EA}"/>
              </a:ext>
            </a:extLst>
          </p:cNvPr>
          <p:cNvCxnSpPr>
            <a:cxnSpLocks/>
          </p:cNvCxnSpPr>
          <p:nvPr/>
        </p:nvCxnSpPr>
        <p:spPr bwMode="auto">
          <a:xfrm flipH="1">
            <a:off x="7235344" y="3733800"/>
            <a:ext cx="1001468"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CEF8C5B-35F2-A040-9C66-C0594ABFC4E9}"/>
                  </a:ext>
                </a:extLst>
              </p:cNvPr>
              <p:cNvSpPr/>
              <p:nvPr/>
            </p:nvSpPr>
            <p:spPr>
              <a:xfrm>
                <a:off x="2030449" y="5372924"/>
                <a:ext cx="3184654" cy="1247842"/>
              </a:xfrm>
              <a:prstGeom prst="rect">
                <a:avLst/>
              </a:prstGeom>
            </p:spPr>
            <p:txBody>
              <a:bodyPr wrap="none">
                <a:spAutoFit/>
              </a:bodyPr>
              <a:lstStyle/>
              <a:p>
                <a:pPr algn="ctr"/>
                <a:r>
                  <a:rPr lang="en-US" b="0" dirty="0">
                    <a:solidFill>
                      <a:srgbClr val="C00000"/>
                    </a:solidFill>
                  </a:rPr>
                  <a:t>Upstream gradient: </a:t>
                </a:r>
              </a:p>
              <a:p>
                <a:pPr algn="ctr"/>
                <a:r>
                  <a:rPr lang="en-US" b="0" dirty="0">
                    <a:solidFill>
                      <a:srgbClr val="C00000"/>
                    </a:solidFill>
                  </a:rPr>
                  <a:t> </a:t>
                </a: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sSub>
                          <m:sSubPr>
                            <m:ctrlPr>
                              <a:rPr lang="en-US" sz="3200" b="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h</m:t>
                            </m:r>
                          </m:e>
                          <m:sub>
                            <m:r>
                              <a:rPr lang="en-US" sz="3200" b="0" i="1">
                                <a:solidFill>
                                  <a:srgbClr val="C00000"/>
                                </a:solidFill>
                                <a:latin typeface="Cambria Math" panose="02040503050406030204" pitchFamily="18" charset="0"/>
                              </a:rPr>
                              <m:t>𝑘</m:t>
                            </m:r>
                            <m:r>
                              <a:rPr lang="en-US" sz="3200" b="0" i="1" smtClean="0">
                                <a:solidFill>
                                  <a:srgbClr val="C00000"/>
                                </a:solidFill>
                                <a:latin typeface="Cambria Math" panose="02040503050406030204" pitchFamily="18" charset="0"/>
                              </a:rPr>
                              <m:t>−1</m:t>
                            </m:r>
                          </m:sub>
                        </m:sSub>
                      </m:den>
                    </m:f>
                    <m:r>
                      <a:rPr lang="en-US" sz="3200" b="0" i="1" smtClean="0">
                        <a:solidFill>
                          <a:srgbClr val="C00000"/>
                        </a:solidFill>
                        <a:latin typeface="Cambria Math" panose="02040503050406030204" pitchFamily="18" charset="0"/>
                      </a:rPr>
                      <m:t>=</m:t>
                    </m:r>
                    <m:f>
                      <m:fPr>
                        <m:ctrlPr>
                          <a:rPr lang="en-US" sz="3200" b="0" i="1">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sSub>
                          <m:sSubPr>
                            <m:ctrlPr>
                              <a:rPr lang="en-US" sz="3200" b="0" i="1">
                                <a:solidFill>
                                  <a:srgbClr val="C00000"/>
                                </a:solidFill>
                                <a:latin typeface="Cambria Math" panose="02040503050406030204" pitchFamily="18" charset="0"/>
                              </a:rPr>
                            </m:ctrlPr>
                          </m:sSubPr>
                          <m:e>
                            <m:r>
                              <a:rPr lang="en-US" sz="3200" b="0" i="1" smtClean="0">
                                <a:solidFill>
                                  <a:srgbClr val="C00000"/>
                                </a:solidFill>
                                <a:latin typeface="Cambria Math" panose="02040503050406030204" pitchFamily="18" charset="0"/>
                              </a:rPr>
                              <m:t>h</m:t>
                            </m:r>
                          </m:e>
                          <m:sub>
                            <m:r>
                              <a:rPr lang="en-US" sz="3200" b="0" i="1">
                                <a:solidFill>
                                  <a:srgbClr val="C00000"/>
                                </a:solidFill>
                                <a:latin typeface="Cambria Math" panose="02040503050406030204" pitchFamily="18" charset="0"/>
                              </a:rPr>
                              <m:t>𝑘</m:t>
                            </m:r>
                          </m:sub>
                        </m:sSub>
                      </m:den>
                    </m:f>
                    <m:f>
                      <m:fPr>
                        <m:ctrlPr>
                          <a:rPr lang="en-US" sz="3200" b="0" i="1" smtClean="0">
                            <a:solidFill>
                              <a:srgbClr val="9900CC"/>
                            </a:solidFill>
                            <a:latin typeface="Cambria Math" panose="02040503050406030204" pitchFamily="18" charset="0"/>
                          </a:rPr>
                        </m:ctrlPr>
                      </m:fPr>
                      <m:num>
                        <m:r>
                          <a:rPr lang="en-US" sz="3200" b="0" i="1">
                            <a:solidFill>
                              <a:srgbClr val="9900CC"/>
                            </a:solidFill>
                            <a:latin typeface="Cambria Math" panose="02040503050406030204" pitchFamily="18" charset="0"/>
                          </a:rPr>
                          <m:t>𝜕</m:t>
                        </m:r>
                        <m:sSub>
                          <m:sSubPr>
                            <m:ctrlPr>
                              <a:rPr lang="en-US" sz="3200" b="0" i="1">
                                <a:solidFill>
                                  <a:srgbClr val="9900CC"/>
                                </a:solidFill>
                                <a:latin typeface="Cambria Math" panose="02040503050406030204" pitchFamily="18" charset="0"/>
                              </a:rPr>
                            </m:ctrlPr>
                          </m:sSubPr>
                          <m:e>
                            <m:r>
                              <a:rPr lang="en-US" sz="3200" b="0" i="1" smtClean="0">
                                <a:solidFill>
                                  <a:srgbClr val="9900CC"/>
                                </a:solidFill>
                                <a:latin typeface="Cambria Math" panose="02040503050406030204" pitchFamily="18" charset="0"/>
                              </a:rPr>
                              <m:t>h</m:t>
                            </m:r>
                          </m:e>
                          <m:sub>
                            <m:r>
                              <a:rPr lang="en-US" sz="3200" b="0" i="1">
                                <a:solidFill>
                                  <a:srgbClr val="9900CC"/>
                                </a:solidFill>
                                <a:latin typeface="Cambria Math" panose="02040503050406030204" pitchFamily="18" charset="0"/>
                              </a:rPr>
                              <m:t>𝑘</m:t>
                            </m:r>
                          </m:sub>
                        </m:sSub>
                      </m:num>
                      <m:den>
                        <m:r>
                          <a:rPr lang="en-US" sz="3200" b="0" i="1">
                            <a:solidFill>
                              <a:srgbClr val="9900CC"/>
                            </a:solidFill>
                            <a:latin typeface="Cambria Math" panose="02040503050406030204" pitchFamily="18" charset="0"/>
                          </a:rPr>
                          <m:t>𝜕</m:t>
                        </m:r>
                        <m:sSub>
                          <m:sSubPr>
                            <m:ctrlPr>
                              <a:rPr lang="en-US" sz="3200" b="0" i="1">
                                <a:solidFill>
                                  <a:srgbClr val="9900CC"/>
                                </a:solidFill>
                                <a:latin typeface="Cambria Math" panose="02040503050406030204" pitchFamily="18" charset="0"/>
                              </a:rPr>
                            </m:ctrlPr>
                          </m:sSubPr>
                          <m:e>
                            <m:r>
                              <a:rPr lang="en-US" sz="3200" b="0" i="1" smtClean="0">
                                <a:solidFill>
                                  <a:srgbClr val="9900CC"/>
                                </a:solidFill>
                                <a:latin typeface="Cambria Math" panose="02040503050406030204" pitchFamily="18" charset="0"/>
                              </a:rPr>
                              <m:t>h</m:t>
                            </m:r>
                          </m:e>
                          <m:sub>
                            <m:r>
                              <a:rPr lang="en-US" sz="3200" b="0" i="1">
                                <a:solidFill>
                                  <a:srgbClr val="9900CC"/>
                                </a:solidFill>
                                <a:latin typeface="Cambria Math" panose="02040503050406030204" pitchFamily="18" charset="0"/>
                              </a:rPr>
                              <m:t>𝑘</m:t>
                            </m:r>
                            <m:r>
                              <a:rPr lang="en-US" sz="3200" b="0" i="1">
                                <a:solidFill>
                                  <a:srgbClr val="9900CC"/>
                                </a:solidFill>
                                <a:latin typeface="Cambria Math" panose="02040503050406030204" pitchFamily="18" charset="0"/>
                              </a:rPr>
                              <m:t>−1</m:t>
                            </m:r>
                          </m:sub>
                        </m:sSub>
                      </m:den>
                    </m:f>
                  </m:oMath>
                </a14:m>
                <a:endParaRPr lang="en-US" sz="3200" b="0" dirty="0">
                  <a:solidFill>
                    <a:srgbClr val="C00000"/>
                  </a:solidFill>
                </a:endParaRPr>
              </a:p>
            </p:txBody>
          </p:sp>
        </mc:Choice>
        <mc:Fallback xmlns="">
          <p:sp>
            <p:nvSpPr>
              <p:cNvPr id="33" name="Rectangle 32">
                <a:extLst>
                  <a:ext uri="{FF2B5EF4-FFF2-40B4-BE49-F238E27FC236}">
                    <a16:creationId xmlns:a16="http://schemas.microsoft.com/office/drawing/2014/main" id="{FCEF8C5B-35F2-A040-9C66-C0594ABFC4E9}"/>
                  </a:ext>
                </a:extLst>
              </p:cNvPr>
              <p:cNvSpPr>
                <a:spLocks noRot="1" noChangeAspect="1" noMove="1" noResize="1" noEditPoints="1" noAdjustHandles="1" noChangeArrowheads="1" noChangeShapeType="1" noTextEdit="1"/>
              </p:cNvSpPr>
              <p:nvPr/>
            </p:nvSpPr>
            <p:spPr>
              <a:xfrm>
                <a:off x="2030449" y="5372924"/>
                <a:ext cx="3184654" cy="1247842"/>
              </a:xfrm>
              <a:prstGeom prst="rect">
                <a:avLst/>
              </a:prstGeom>
              <a:blipFill>
                <a:blip r:embed="rId9"/>
                <a:stretch>
                  <a:fillRect t="-3030" b="-2020"/>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E5AA4636-B810-394B-AC67-056366B60504}"/>
              </a:ext>
            </a:extLst>
          </p:cNvPr>
          <p:cNvCxnSpPr>
            <a:cxnSpLocks/>
            <a:endCxn id="27" idx="1"/>
          </p:cNvCxnSpPr>
          <p:nvPr/>
        </p:nvCxnSpPr>
        <p:spPr bwMode="auto">
          <a:xfrm>
            <a:off x="1135785" y="2226118"/>
            <a:ext cx="2642710" cy="889665"/>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F629C12-F8F7-F345-BF53-1DA41E260716}"/>
                  </a:ext>
                </a:extLst>
              </p:cNvPr>
              <p:cNvSpPr/>
              <p:nvPr/>
            </p:nvSpPr>
            <p:spPr>
              <a:xfrm>
                <a:off x="4843750" y="3573959"/>
                <a:ext cx="848502"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4400" b="0" i="1">
                              <a:latin typeface="Cambria Math" panose="02040503050406030204" pitchFamily="18" charset="0"/>
                            </a:rPr>
                          </m:ctrlPr>
                        </m:sSubPr>
                        <m:e>
                          <m:r>
                            <a:rPr lang="en-US" sz="4400" b="0" i="1">
                              <a:latin typeface="Cambria Math" panose="02040503050406030204" pitchFamily="18" charset="0"/>
                            </a:rPr>
                            <m:t>𝑓</m:t>
                          </m:r>
                        </m:e>
                        <m:sub>
                          <m:r>
                            <a:rPr lang="en-US" sz="4400" b="0" i="1">
                              <a:latin typeface="Cambria Math" panose="02040503050406030204" pitchFamily="18" charset="0"/>
                            </a:rPr>
                            <m:t>𝑘</m:t>
                          </m:r>
                        </m:sub>
                      </m:sSub>
                    </m:oMath>
                  </m:oMathPara>
                </a14:m>
                <a:endParaRPr lang="en-US" sz="4400" dirty="0"/>
              </a:p>
            </p:txBody>
          </p:sp>
        </mc:Choice>
        <mc:Fallback xmlns="">
          <p:sp>
            <p:nvSpPr>
              <p:cNvPr id="14" name="Rectangle 13">
                <a:extLst>
                  <a:ext uri="{FF2B5EF4-FFF2-40B4-BE49-F238E27FC236}">
                    <a16:creationId xmlns:a16="http://schemas.microsoft.com/office/drawing/2014/main" id="{EF629C12-F8F7-F345-BF53-1DA41E260716}"/>
                  </a:ext>
                </a:extLst>
              </p:cNvPr>
              <p:cNvSpPr>
                <a:spLocks noRot="1" noChangeAspect="1" noMove="1" noResize="1" noEditPoints="1" noAdjustHandles="1" noChangeArrowheads="1" noChangeShapeType="1" noTextEdit="1"/>
              </p:cNvSpPr>
              <p:nvPr/>
            </p:nvSpPr>
            <p:spPr>
              <a:xfrm>
                <a:off x="4843750" y="3573959"/>
                <a:ext cx="848502" cy="769441"/>
              </a:xfrm>
              <a:prstGeom prst="rect">
                <a:avLst/>
              </a:prstGeom>
              <a:blipFill>
                <a:blip r:embed="rId10"/>
                <a:stretch>
                  <a:fillRect l="-8824"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2F7785-ED39-784E-BBE9-F3DCDB222842}"/>
                  </a:ext>
                </a:extLst>
              </p:cNvPr>
              <p:cNvSpPr/>
              <p:nvPr/>
            </p:nvSpPr>
            <p:spPr>
              <a:xfrm>
                <a:off x="49843" y="1684408"/>
                <a:ext cx="1207882"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𝑤</m:t>
                          </m:r>
                        </m:e>
                        <m:sub>
                          <m:r>
                            <a:rPr lang="en-US" sz="3200" b="0" i="1" smtClean="0">
                              <a:latin typeface="Cambria Math" panose="02040503050406030204" pitchFamily="18" charset="0"/>
                            </a:rPr>
                            <m:t>𝑘</m:t>
                          </m:r>
                        </m:sub>
                      </m:sSub>
                    </m:oMath>
                  </m:oMathPara>
                </a14:m>
                <a:endParaRPr lang="en-US" sz="3200" dirty="0"/>
              </a:p>
            </p:txBody>
          </p:sp>
        </mc:Choice>
        <mc:Fallback xmlns="">
          <p:sp>
            <p:nvSpPr>
              <p:cNvPr id="37" name="Rectangle 36">
                <a:extLst>
                  <a:ext uri="{FF2B5EF4-FFF2-40B4-BE49-F238E27FC236}">
                    <a16:creationId xmlns:a16="http://schemas.microsoft.com/office/drawing/2014/main" id="{922F7785-ED39-784E-BBE9-F3DCDB222842}"/>
                  </a:ext>
                </a:extLst>
              </p:cNvPr>
              <p:cNvSpPr>
                <a:spLocks noRot="1" noChangeAspect="1" noMove="1" noResize="1" noEditPoints="1" noAdjustHandles="1" noChangeArrowheads="1" noChangeShapeType="1" noTextEdit="1"/>
              </p:cNvSpPr>
              <p:nvPr/>
            </p:nvSpPr>
            <p:spPr>
              <a:xfrm>
                <a:off x="49843" y="1684408"/>
                <a:ext cx="1207882" cy="584775"/>
              </a:xfrm>
              <a:prstGeom prst="rect">
                <a:avLst/>
              </a:prstGeom>
              <a:blipFill>
                <a:blip r:embed="rId11"/>
                <a:stretch>
                  <a:fillRect b="-6383"/>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F7413E5C-BA20-4C47-BC29-3818995F6FFC}"/>
              </a:ext>
            </a:extLst>
          </p:cNvPr>
          <p:cNvCxnSpPr>
            <a:cxnSpLocks/>
          </p:cNvCxnSpPr>
          <p:nvPr/>
        </p:nvCxnSpPr>
        <p:spPr bwMode="auto">
          <a:xfrm flipH="1" flipV="1">
            <a:off x="1331773" y="2135591"/>
            <a:ext cx="2613757" cy="864895"/>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06E20BE-E6E8-9344-AE9B-45EE61B93311}"/>
                  </a:ext>
                </a:extLst>
              </p:cNvPr>
              <p:cNvSpPr/>
              <p:nvPr/>
            </p:nvSpPr>
            <p:spPr>
              <a:xfrm>
                <a:off x="1981200" y="1428971"/>
                <a:ext cx="2330766"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r>
                            <a:rPr lang="en-US" b="0"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b="0" i="1">
                              <a:solidFill>
                                <a:srgbClr val="FF0000"/>
                              </a:solidFill>
                              <a:latin typeface="Cambria Math" panose="02040503050406030204" pitchFamily="18" charset="0"/>
                            </a:rPr>
                            <m:t>𝜕</m:t>
                          </m:r>
                          <m:sSub>
                            <m:sSubPr>
                              <m:ctrlPr>
                                <a:rPr lang="en-US" b="0" i="1">
                                  <a:solidFill>
                                    <a:srgbClr val="FF0000"/>
                                  </a:solidFill>
                                  <a:latin typeface="Cambria Math" panose="02040503050406030204" pitchFamily="18" charset="0"/>
                                </a:rPr>
                              </m:ctrlPr>
                            </m:sSubPr>
                            <m:e>
                              <m:r>
                                <a:rPr lang="en-US" b="0" i="1">
                                  <a:solidFill>
                                    <a:srgbClr val="FF0000"/>
                                  </a:solidFill>
                                  <a:latin typeface="Cambria Math" panose="02040503050406030204" pitchFamily="18" charset="0"/>
                                </a:rPr>
                                <m:t>𝑤</m:t>
                              </m:r>
                            </m:e>
                            <m:sub>
                              <m:r>
                                <a:rPr lang="en-US" b="0" i="1">
                                  <a:solidFill>
                                    <a:srgbClr val="FF0000"/>
                                  </a:solidFill>
                                  <a:latin typeface="Cambria Math" panose="02040503050406030204" pitchFamily="18" charset="0"/>
                                </a:rPr>
                                <m:t>𝑘</m:t>
                              </m:r>
                            </m:sub>
                          </m:sSub>
                        </m:den>
                      </m:f>
                      <m:r>
                        <a:rPr lang="en-US" b="0" i="1" smtClean="0">
                          <a:solidFill>
                            <a:srgbClr val="FF0000"/>
                          </a:solidFill>
                          <a:latin typeface="Cambria Math" panose="02040503050406030204" pitchFamily="18" charset="0"/>
                        </a:rPr>
                        <m:t>=</m:t>
                      </m:r>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sSub>
                            <m:sSubPr>
                              <m:ctrlPr>
                                <a:rPr lang="en-US" b="0" i="1">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h</m:t>
                              </m:r>
                            </m:e>
                            <m:sub>
                              <m:r>
                                <a:rPr lang="en-US" b="0" i="1">
                                  <a:solidFill>
                                    <a:srgbClr val="C00000"/>
                                  </a:solidFill>
                                  <a:latin typeface="Cambria Math" panose="02040503050406030204" pitchFamily="18" charset="0"/>
                                </a:rPr>
                                <m:t>𝑘</m:t>
                              </m:r>
                            </m:sub>
                          </m:sSub>
                        </m:den>
                      </m:f>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h</m:t>
                              </m:r>
                            </m:e>
                            <m:sub>
                              <m:r>
                                <a:rPr lang="en-US" b="0" i="1">
                                  <a:solidFill>
                                    <a:srgbClr val="9900CC"/>
                                  </a:solidFill>
                                  <a:latin typeface="Cambria Math" panose="02040503050406030204" pitchFamily="18" charset="0"/>
                                </a:rPr>
                                <m:t>𝑘</m:t>
                              </m:r>
                            </m:sub>
                          </m:sSub>
                        </m:num>
                        <m:den>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𝑤</m:t>
                              </m:r>
                            </m:e>
                            <m:sub>
                              <m:r>
                                <a:rPr lang="en-US" b="0" i="1">
                                  <a:solidFill>
                                    <a:srgbClr val="9900CC"/>
                                  </a:solidFill>
                                  <a:latin typeface="Cambria Math" panose="02040503050406030204" pitchFamily="18" charset="0"/>
                                </a:rPr>
                                <m:t>𝑘</m:t>
                              </m:r>
                            </m:sub>
                          </m:sSub>
                        </m:den>
                      </m:f>
                    </m:oMath>
                  </m:oMathPara>
                </a14:m>
                <a:endParaRPr lang="en-US" dirty="0">
                  <a:solidFill>
                    <a:srgbClr val="FF0000"/>
                  </a:solidFill>
                </a:endParaRPr>
              </a:p>
            </p:txBody>
          </p:sp>
        </mc:Choice>
        <mc:Fallback xmlns="">
          <p:sp>
            <p:nvSpPr>
              <p:cNvPr id="42" name="Rectangle 41">
                <a:extLst>
                  <a:ext uri="{FF2B5EF4-FFF2-40B4-BE49-F238E27FC236}">
                    <a16:creationId xmlns:a16="http://schemas.microsoft.com/office/drawing/2014/main" id="{D06E20BE-E6E8-9344-AE9B-45EE61B93311}"/>
                  </a:ext>
                </a:extLst>
              </p:cNvPr>
              <p:cNvSpPr>
                <a:spLocks noRot="1" noChangeAspect="1" noMove="1" noResize="1" noEditPoints="1" noAdjustHandles="1" noChangeArrowheads="1" noChangeShapeType="1" noTextEdit="1"/>
              </p:cNvSpPr>
              <p:nvPr/>
            </p:nvSpPr>
            <p:spPr>
              <a:xfrm>
                <a:off x="1981200" y="1428971"/>
                <a:ext cx="2330766" cy="857029"/>
              </a:xfrm>
              <a:prstGeom prst="rect">
                <a:avLst/>
              </a:prstGeom>
              <a:blipFill>
                <a:blip r:embed="rId12"/>
                <a:stretch>
                  <a:fillRect b="-2941"/>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C61E6887-E9AA-5C44-B523-E0717A0844E8}"/>
              </a:ext>
            </a:extLst>
          </p:cNvPr>
          <p:cNvCxnSpPr>
            <a:cxnSpLocks/>
          </p:cNvCxnSpPr>
          <p:nvPr/>
        </p:nvCxnSpPr>
        <p:spPr bwMode="auto">
          <a:xfrm flipH="1">
            <a:off x="1375877" y="4960071"/>
            <a:ext cx="2569653" cy="526329"/>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A50F892-8F63-904F-820F-A18BB70A64D5}"/>
                  </a:ext>
                </a:extLst>
              </p:cNvPr>
              <p:cNvSpPr/>
              <p:nvPr/>
            </p:nvSpPr>
            <p:spPr>
              <a:xfrm>
                <a:off x="3853150" y="4171037"/>
                <a:ext cx="1067856"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h</m:t>
                              </m:r>
                            </m:e>
                            <m:sub>
                              <m:r>
                                <a:rPr lang="en-US" b="0" i="1">
                                  <a:solidFill>
                                    <a:srgbClr val="9900CC"/>
                                  </a:solidFill>
                                  <a:latin typeface="Cambria Math" panose="02040503050406030204" pitchFamily="18" charset="0"/>
                                </a:rPr>
                                <m:t>𝑘</m:t>
                              </m:r>
                            </m:sub>
                          </m:sSub>
                        </m:num>
                        <m:den>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h</m:t>
                              </m:r>
                            </m:e>
                            <m:sub>
                              <m:r>
                                <a:rPr lang="en-US" b="0" i="1">
                                  <a:solidFill>
                                    <a:srgbClr val="9900CC"/>
                                  </a:solidFill>
                                  <a:latin typeface="Cambria Math" panose="02040503050406030204" pitchFamily="18" charset="0"/>
                                </a:rPr>
                                <m:t>𝑘</m:t>
                              </m:r>
                              <m:r>
                                <a:rPr lang="en-US" b="0" i="1">
                                  <a:solidFill>
                                    <a:srgbClr val="9900CC"/>
                                  </a:solidFill>
                                  <a:latin typeface="Cambria Math" panose="02040503050406030204" pitchFamily="18" charset="0"/>
                                </a:rPr>
                                <m:t>−1</m:t>
                              </m:r>
                            </m:sub>
                          </m:sSub>
                        </m:den>
                      </m:f>
                    </m:oMath>
                  </m:oMathPara>
                </a14:m>
                <a:endParaRPr lang="en-US" dirty="0">
                  <a:solidFill>
                    <a:srgbClr val="9900CC"/>
                  </a:solidFill>
                </a:endParaRPr>
              </a:p>
            </p:txBody>
          </p:sp>
        </mc:Choice>
        <mc:Fallback xmlns="">
          <p:sp>
            <p:nvSpPr>
              <p:cNvPr id="64" name="Rectangle 63">
                <a:extLst>
                  <a:ext uri="{FF2B5EF4-FFF2-40B4-BE49-F238E27FC236}">
                    <a16:creationId xmlns:a16="http://schemas.microsoft.com/office/drawing/2014/main" id="{0A50F892-8F63-904F-820F-A18BB70A64D5}"/>
                  </a:ext>
                </a:extLst>
              </p:cNvPr>
              <p:cNvSpPr>
                <a:spLocks noRot="1" noChangeAspect="1" noMove="1" noResize="1" noEditPoints="1" noAdjustHandles="1" noChangeArrowheads="1" noChangeShapeType="1" noTextEdit="1"/>
              </p:cNvSpPr>
              <p:nvPr/>
            </p:nvSpPr>
            <p:spPr>
              <a:xfrm>
                <a:off x="3853150" y="4171037"/>
                <a:ext cx="1067856" cy="857029"/>
              </a:xfrm>
              <a:prstGeom prst="rect">
                <a:avLst/>
              </a:prstGeom>
              <a:blipFill>
                <a:blip r:embed="rId13"/>
                <a:stretch>
                  <a:fillRect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0A654AC-DAAC-434F-99D0-B5ECE79B4818}"/>
                  </a:ext>
                </a:extLst>
              </p:cNvPr>
              <p:cNvSpPr/>
              <p:nvPr/>
            </p:nvSpPr>
            <p:spPr>
              <a:xfrm>
                <a:off x="3945530" y="3000486"/>
                <a:ext cx="82202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h</m:t>
                              </m:r>
                            </m:e>
                            <m:sub>
                              <m:r>
                                <a:rPr lang="en-US" b="0" i="1">
                                  <a:solidFill>
                                    <a:srgbClr val="9900CC"/>
                                  </a:solidFill>
                                  <a:latin typeface="Cambria Math" panose="02040503050406030204" pitchFamily="18" charset="0"/>
                                </a:rPr>
                                <m:t>𝑘</m:t>
                              </m:r>
                            </m:sub>
                          </m:sSub>
                        </m:num>
                        <m:den>
                          <m: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𝑤</m:t>
                              </m:r>
                            </m:e>
                            <m:sub>
                              <m:r>
                                <a:rPr lang="en-US" b="0" i="1">
                                  <a:solidFill>
                                    <a:srgbClr val="9900CC"/>
                                  </a:solidFill>
                                  <a:latin typeface="Cambria Math" panose="02040503050406030204" pitchFamily="18" charset="0"/>
                                </a:rPr>
                                <m:t>𝑘</m:t>
                              </m:r>
                            </m:sub>
                          </m:sSub>
                        </m:den>
                      </m:f>
                    </m:oMath>
                  </m:oMathPara>
                </a14:m>
                <a:endParaRPr lang="en-US" dirty="0">
                  <a:solidFill>
                    <a:srgbClr val="9900CC"/>
                  </a:solidFill>
                </a:endParaRPr>
              </a:p>
            </p:txBody>
          </p:sp>
        </mc:Choice>
        <mc:Fallback xmlns="">
          <p:sp>
            <p:nvSpPr>
              <p:cNvPr id="65" name="Rectangle 64">
                <a:extLst>
                  <a:ext uri="{FF2B5EF4-FFF2-40B4-BE49-F238E27FC236}">
                    <a16:creationId xmlns:a16="http://schemas.microsoft.com/office/drawing/2014/main" id="{00A654AC-DAAC-434F-99D0-B5ECE79B4818}"/>
                  </a:ext>
                </a:extLst>
              </p:cNvPr>
              <p:cNvSpPr>
                <a:spLocks noRot="1" noChangeAspect="1" noMove="1" noResize="1" noEditPoints="1" noAdjustHandles="1" noChangeArrowheads="1" noChangeShapeType="1" noTextEdit="1"/>
              </p:cNvSpPr>
              <p:nvPr/>
            </p:nvSpPr>
            <p:spPr>
              <a:xfrm>
                <a:off x="3945530" y="3000486"/>
                <a:ext cx="822020" cy="857029"/>
              </a:xfrm>
              <a:prstGeom prst="rect">
                <a:avLst/>
              </a:prstGeom>
              <a:blipFill>
                <a:blip r:embed="rId14"/>
                <a:stretch>
                  <a:fillRect b="-2899"/>
                </a:stretch>
              </a:blipFill>
            </p:spPr>
            <p:txBody>
              <a:bodyPr/>
              <a:lstStyle/>
              <a:p>
                <a:r>
                  <a:rPr lang="en-US">
                    <a:noFill/>
                  </a:rPr>
                  <a:t> </a:t>
                </a:r>
              </a:p>
            </p:txBody>
          </p:sp>
        </mc:Fallback>
      </mc:AlternateContent>
      <p:sp>
        <p:nvSpPr>
          <p:cNvPr id="70" name="TextBox 69">
            <a:extLst>
              <a:ext uri="{FF2B5EF4-FFF2-40B4-BE49-F238E27FC236}">
                <a16:creationId xmlns:a16="http://schemas.microsoft.com/office/drawing/2014/main" id="{89CF5698-0FA6-874B-A940-32F6D883667E}"/>
              </a:ext>
            </a:extLst>
          </p:cNvPr>
          <p:cNvSpPr txBox="1"/>
          <p:nvPr/>
        </p:nvSpPr>
        <p:spPr>
          <a:xfrm>
            <a:off x="4746610" y="3257490"/>
            <a:ext cx="1795684" cy="400110"/>
          </a:xfrm>
          <a:prstGeom prst="rect">
            <a:avLst/>
          </a:prstGeom>
          <a:noFill/>
        </p:spPr>
        <p:txBody>
          <a:bodyPr wrap="none" rtlCol="0">
            <a:spAutoFit/>
          </a:bodyPr>
          <a:lstStyle/>
          <a:p>
            <a:r>
              <a:rPr lang="en-US" sz="2000" b="0" dirty="0">
                <a:solidFill>
                  <a:srgbClr val="9900CC"/>
                </a:solidFill>
              </a:rPr>
              <a:t>Local gradient</a:t>
            </a:r>
          </a:p>
        </p:txBody>
      </p:sp>
      <p:sp>
        <p:nvSpPr>
          <p:cNvPr id="71" name="TextBox 70">
            <a:extLst>
              <a:ext uri="{FF2B5EF4-FFF2-40B4-BE49-F238E27FC236}">
                <a16:creationId xmlns:a16="http://schemas.microsoft.com/office/drawing/2014/main" id="{D164415A-7C5B-8C4A-9263-B788F2977854}"/>
              </a:ext>
            </a:extLst>
          </p:cNvPr>
          <p:cNvSpPr txBox="1"/>
          <p:nvPr/>
        </p:nvSpPr>
        <p:spPr>
          <a:xfrm>
            <a:off x="4757516" y="4400490"/>
            <a:ext cx="1795684" cy="400110"/>
          </a:xfrm>
          <a:prstGeom prst="rect">
            <a:avLst/>
          </a:prstGeom>
          <a:noFill/>
        </p:spPr>
        <p:txBody>
          <a:bodyPr wrap="none" rtlCol="0">
            <a:spAutoFit/>
          </a:bodyPr>
          <a:lstStyle/>
          <a:p>
            <a:r>
              <a:rPr lang="en-US" sz="2000" b="0" dirty="0">
                <a:solidFill>
                  <a:srgbClr val="9900CC"/>
                </a:solidFill>
              </a:rPr>
              <a:t>Local gradient</a:t>
            </a:r>
          </a:p>
        </p:txBody>
      </p:sp>
      <p:sp>
        <p:nvSpPr>
          <p:cNvPr id="72" name="Rectangle 71">
            <a:extLst>
              <a:ext uri="{FF2B5EF4-FFF2-40B4-BE49-F238E27FC236}">
                <a16:creationId xmlns:a16="http://schemas.microsoft.com/office/drawing/2014/main" id="{6BAE55C4-4127-F647-AFF3-9727FEAC18D2}"/>
              </a:ext>
            </a:extLst>
          </p:cNvPr>
          <p:cNvSpPr/>
          <p:nvPr/>
        </p:nvSpPr>
        <p:spPr>
          <a:xfrm>
            <a:off x="1828800" y="969982"/>
            <a:ext cx="2735044" cy="461665"/>
          </a:xfrm>
          <a:prstGeom prst="rect">
            <a:avLst/>
          </a:prstGeom>
        </p:spPr>
        <p:txBody>
          <a:bodyPr wrap="none">
            <a:spAutoFit/>
          </a:bodyPr>
          <a:lstStyle/>
          <a:p>
            <a:pPr algn="ctr"/>
            <a:r>
              <a:rPr lang="en-US" b="0" dirty="0">
                <a:solidFill>
                  <a:srgbClr val="FF0000"/>
                </a:solidFill>
              </a:rPr>
              <a:t>Parameter update:</a:t>
            </a:r>
          </a:p>
        </p:txBody>
      </p:sp>
      <p:cxnSp>
        <p:nvCxnSpPr>
          <p:cNvPr id="22" name="Straight Arrow Connector 21">
            <a:extLst>
              <a:ext uri="{FF2B5EF4-FFF2-40B4-BE49-F238E27FC236}">
                <a16:creationId xmlns:a16="http://schemas.microsoft.com/office/drawing/2014/main" id="{9D542881-AE02-2645-801D-1F76337F084F}"/>
              </a:ext>
            </a:extLst>
          </p:cNvPr>
          <p:cNvCxnSpPr>
            <a:cxnSpLocks/>
          </p:cNvCxnSpPr>
          <p:nvPr/>
        </p:nvCxnSpPr>
        <p:spPr bwMode="auto">
          <a:xfrm>
            <a:off x="6599557" y="6096000"/>
            <a:ext cx="740950"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3" name="TextBox 2">
            <a:extLst>
              <a:ext uri="{FF2B5EF4-FFF2-40B4-BE49-F238E27FC236}">
                <a16:creationId xmlns:a16="http://schemas.microsoft.com/office/drawing/2014/main" id="{00EBC94F-2D01-3B45-A311-D701BEDB6003}"/>
              </a:ext>
            </a:extLst>
          </p:cNvPr>
          <p:cNvSpPr txBox="1"/>
          <p:nvPr/>
        </p:nvSpPr>
        <p:spPr>
          <a:xfrm>
            <a:off x="7391400" y="5867400"/>
            <a:ext cx="1582484" cy="369332"/>
          </a:xfrm>
          <a:prstGeom prst="rect">
            <a:avLst/>
          </a:prstGeom>
          <a:noFill/>
        </p:spPr>
        <p:txBody>
          <a:bodyPr wrap="none" rtlCol="0">
            <a:spAutoFit/>
          </a:bodyPr>
          <a:lstStyle/>
          <a:p>
            <a:r>
              <a:rPr lang="en-US" sz="1800" b="0" dirty="0">
                <a:solidFill>
                  <a:srgbClr val="00B050"/>
                </a:solidFill>
              </a:rPr>
              <a:t>Forward pass</a:t>
            </a:r>
          </a:p>
        </p:txBody>
      </p:sp>
      <p:cxnSp>
        <p:nvCxnSpPr>
          <p:cNvPr id="28" name="Straight Arrow Connector 27">
            <a:extLst>
              <a:ext uri="{FF2B5EF4-FFF2-40B4-BE49-F238E27FC236}">
                <a16:creationId xmlns:a16="http://schemas.microsoft.com/office/drawing/2014/main" id="{C7C48F40-A4FA-884C-81F4-425E790588B4}"/>
              </a:ext>
            </a:extLst>
          </p:cNvPr>
          <p:cNvCxnSpPr>
            <a:cxnSpLocks/>
          </p:cNvCxnSpPr>
          <p:nvPr/>
        </p:nvCxnSpPr>
        <p:spPr bwMode="auto">
          <a:xfrm flipH="1">
            <a:off x="6574250" y="6400800"/>
            <a:ext cx="740950"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1" name="TextBox 30">
            <a:extLst>
              <a:ext uri="{FF2B5EF4-FFF2-40B4-BE49-F238E27FC236}">
                <a16:creationId xmlns:a16="http://schemas.microsoft.com/office/drawing/2014/main" id="{042B8295-D6E4-794A-88C3-789603742BAA}"/>
              </a:ext>
            </a:extLst>
          </p:cNvPr>
          <p:cNvSpPr txBox="1"/>
          <p:nvPr/>
        </p:nvSpPr>
        <p:spPr>
          <a:xfrm>
            <a:off x="7391400" y="6172200"/>
            <a:ext cx="1749197" cy="369332"/>
          </a:xfrm>
          <a:prstGeom prst="rect">
            <a:avLst/>
          </a:prstGeom>
          <a:noFill/>
        </p:spPr>
        <p:txBody>
          <a:bodyPr wrap="none" rtlCol="0">
            <a:spAutoFit/>
          </a:bodyPr>
          <a:lstStyle/>
          <a:p>
            <a:r>
              <a:rPr lang="en-US" sz="1800" b="0" dirty="0">
                <a:solidFill>
                  <a:srgbClr val="FF0000"/>
                </a:solidFill>
              </a:rPr>
              <a:t>Backward pass</a:t>
            </a:r>
          </a:p>
        </p:txBody>
      </p:sp>
    </p:spTree>
    <p:custDataLst>
      <p:tags r:id="rId1"/>
    </p:custDataLst>
    <p:extLst>
      <p:ext uri="{BB962C8B-B14F-4D97-AF65-F5344CB8AC3E}">
        <p14:creationId xmlns:p14="http://schemas.microsoft.com/office/powerpoint/2010/main" val="297748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P spid="42" grpId="0"/>
      <p:bldP spid="64" grpId="0"/>
      <p:bldP spid="65" grpId="0"/>
      <p:bldP spid="70" grpId="0"/>
      <p:bldP spid="71" grpId="0"/>
      <p:bldP spid="72" grpId="0"/>
      <p:bldP spid="3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ED6B-9CB3-444A-872B-EFFEEEC70AB8}"/>
              </a:ext>
            </a:extLst>
          </p:cNvPr>
          <p:cNvSpPr>
            <a:spLocks noGrp="1"/>
          </p:cNvSpPr>
          <p:nvPr>
            <p:ph type="title"/>
          </p:nvPr>
        </p:nvSpPr>
        <p:spPr>
          <a:xfrm>
            <a:off x="0" y="76200"/>
            <a:ext cx="9220200" cy="838200"/>
          </a:xfrm>
        </p:spPr>
        <p:txBody>
          <a:bodyPr/>
          <a:lstStyle/>
          <a:p>
            <a:r>
              <a:rPr lang="en-US" dirty="0"/>
              <a:t>What about more general computation graphs?</a:t>
            </a:r>
          </a:p>
        </p:txBody>
      </p:sp>
      <p:pic>
        <p:nvPicPr>
          <p:cNvPr id="4" name="Picture 3">
            <a:extLst>
              <a:ext uri="{FF2B5EF4-FFF2-40B4-BE49-F238E27FC236}">
                <a16:creationId xmlns:a16="http://schemas.microsoft.com/office/drawing/2014/main" id="{4187FD23-3877-A849-AB98-41C4AB4C2E11}"/>
              </a:ext>
            </a:extLst>
          </p:cNvPr>
          <p:cNvPicPr>
            <a:picLocks noChangeAspect="1"/>
          </p:cNvPicPr>
          <p:nvPr/>
        </p:nvPicPr>
        <p:blipFill>
          <a:blip r:embed="rId3"/>
          <a:stretch>
            <a:fillRect/>
          </a:stretch>
        </p:blipFill>
        <p:spPr>
          <a:xfrm>
            <a:off x="838200" y="2133600"/>
            <a:ext cx="7885953" cy="3467100"/>
          </a:xfrm>
          <a:prstGeom prst="rect">
            <a:avLst/>
          </a:prstGeom>
        </p:spPr>
      </p:pic>
      <p:sp>
        <p:nvSpPr>
          <p:cNvPr id="5" name="TextBox 4">
            <a:extLst>
              <a:ext uri="{FF2B5EF4-FFF2-40B4-BE49-F238E27FC236}">
                <a16:creationId xmlns:a16="http://schemas.microsoft.com/office/drawing/2014/main" id="{1DA88D4D-951C-E74D-B608-31DC1C89DCF8}"/>
              </a:ext>
            </a:extLst>
          </p:cNvPr>
          <p:cNvSpPr txBox="1"/>
          <p:nvPr/>
        </p:nvSpPr>
        <p:spPr>
          <a:xfrm>
            <a:off x="1143000" y="1447800"/>
            <a:ext cx="1247457" cy="461665"/>
          </a:xfrm>
          <a:prstGeom prst="rect">
            <a:avLst/>
          </a:prstGeom>
          <a:noFill/>
        </p:spPr>
        <p:txBody>
          <a:bodyPr wrap="none" rtlCol="0">
            <a:spAutoFit/>
          </a:bodyPr>
          <a:lstStyle/>
          <a:p>
            <a:r>
              <a:rPr lang="en-US" dirty="0" err="1">
                <a:solidFill>
                  <a:srgbClr val="FF0000"/>
                </a:solidFill>
              </a:rPr>
              <a:t>ResNet</a:t>
            </a:r>
            <a:endParaRPr lang="en-US" dirty="0">
              <a:solidFill>
                <a:srgbClr val="FF0000"/>
              </a:solidFill>
            </a:endParaRPr>
          </a:p>
        </p:txBody>
      </p:sp>
      <p:sp>
        <p:nvSpPr>
          <p:cNvPr id="7" name="TextBox 6">
            <a:extLst>
              <a:ext uri="{FF2B5EF4-FFF2-40B4-BE49-F238E27FC236}">
                <a16:creationId xmlns:a16="http://schemas.microsoft.com/office/drawing/2014/main" id="{684BEF78-4A6B-FE46-BCC7-E729D116D08C}"/>
              </a:ext>
            </a:extLst>
          </p:cNvPr>
          <p:cNvSpPr txBox="1"/>
          <p:nvPr/>
        </p:nvSpPr>
        <p:spPr>
          <a:xfrm>
            <a:off x="5181600" y="1447799"/>
            <a:ext cx="1452642" cy="461665"/>
          </a:xfrm>
          <a:prstGeom prst="rect">
            <a:avLst/>
          </a:prstGeom>
          <a:noFill/>
        </p:spPr>
        <p:txBody>
          <a:bodyPr wrap="none" rtlCol="0">
            <a:spAutoFit/>
          </a:bodyPr>
          <a:lstStyle/>
          <a:p>
            <a:r>
              <a:rPr lang="en-US" dirty="0" err="1">
                <a:solidFill>
                  <a:srgbClr val="FF0000"/>
                </a:solidFill>
              </a:rPr>
              <a:t>ResNeXt</a:t>
            </a:r>
            <a:endParaRPr lang="en-US" dirty="0">
              <a:solidFill>
                <a:srgbClr val="FF0000"/>
              </a:solidFill>
            </a:endParaRPr>
          </a:p>
        </p:txBody>
      </p:sp>
      <p:sp>
        <p:nvSpPr>
          <p:cNvPr id="8" name="TextBox 7">
            <a:extLst>
              <a:ext uri="{FF2B5EF4-FFF2-40B4-BE49-F238E27FC236}">
                <a16:creationId xmlns:a16="http://schemas.microsoft.com/office/drawing/2014/main" id="{A87A1EB1-CA41-1A4A-ABC8-4A5CCBFD91EC}"/>
              </a:ext>
            </a:extLst>
          </p:cNvPr>
          <p:cNvSpPr txBox="1"/>
          <p:nvPr/>
        </p:nvSpPr>
        <p:spPr>
          <a:xfrm>
            <a:off x="7629586" y="6443246"/>
            <a:ext cx="1438214" cy="338554"/>
          </a:xfrm>
          <a:prstGeom prst="rect">
            <a:avLst/>
          </a:prstGeom>
          <a:noFill/>
        </p:spPr>
        <p:txBody>
          <a:bodyPr wrap="none" rtlCol="0">
            <a:spAutoFit/>
          </a:bodyPr>
          <a:lstStyle/>
          <a:p>
            <a:r>
              <a:rPr lang="en-US" sz="1600" b="0" dirty="0">
                <a:hlinkClick r:id="rId4"/>
              </a:rPr>
              <a:t>Figure source</a:t>
            </a:r>
            <a:endParaRPr lang="en-US" sz="1600" b="0" dirty="0"/>
          </a:p>
        </p:txBody>
      </p:sp>
    </p:spTree>
    <p:extLst>
      <p:ext uri="{BB962C8B-B14F-4D97-AF65-F5344CB8AC3E}">
        <p14:creationId xmlns:p14="http://schemas.microsoft.com/office/powerpoint/2010/main" val="765104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9ED6B-9CB3-444A-872B-EFFEEEC70AB8}"/>
              </a:ext>
            </a:extLst>
          </p:cNvPr>
          <p:cNvSpPr>
            <a:spLocks noGrp="1"/>
          </p:cNvSpPr>
          <p:nvPr>
            <p:ph type="title"/>
          </p:nvPr>
        </p:nvSpPr>
        <p:spPr>
          <a:xfrm>
            <a:off x="0" y="76200"/>
            <a:ext cx="9220200" cy="838200"/>
          </a:xfrm>
        </p:spPr>
        <p:txBody>
          <a:bodyPr/>
          <a:lstStyle/>
          <a:p>
            <a:r>
              <a:rPr lang="en-US" dirty="0"/>
              <a:t>What about more general computation graphs?</a:t>
            </a:r>
          </a:p>
        </p:txBody>
      </p:sp>
      <p:pic>
        <p:nvPicPr>
          <p:cNvPr id="9" name="Picture 8">
            <a:extLst>
              <a:ext uri="{FF2B5EF4-FFF2-40B4-BE49-F238E27FC236}">
                <a16:creationId xmlns:a16="http://schemas.microsoft.com/office/drawing/2014/main" id="{8ECF641D-E9AA-1148-A1D8-050393B6CB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7319" y="1524000"/>
            <a:ext cx="6289362" cy="4185920"/>
          </a:xfrm>
          <a:prstGeom prst="rect">
            <a:avLst/>
          </a:prstGeom>
        </p:spPr>
      </p:pic>
      <p:sp>
        <p:nvSpPr>
          <p:cNvPr id="10" name="TextBox 9">
            <a:extLst>
              <a:ext uri="{FF2B5EF4-FFF2-40B4-BE49-F238E27FC236}">
                <a16:creationId xmlns:a16="http://schemas.microsoft.com/office/drawing/2014/main" id="{6F6C31A9-0D24-CB4A-B6F1-4E24CC28EB19}"/>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5"/>
              </a:rPr>
              <a:t>Stanford 231n</a:t>
            </a:r>
            <a:endParaRPr lang="en-US" sz="1600" b="0" dirty="0"/>
          </a:p>
        </p:txBody>
      </p:sp>
      <p:sp>
        <p:nvSpPr>
          <p:cNvPr id="6" name="Rectangle 5">
            <a:extLst>
              <a:ext uri="{FF2B5EF4-FFF2-40B4-BE49-F238E27FC236}">
                <a16:creationId xmlns:a16="http://schemas.microsoft.com/office/drawing/2014/main" id="{E4E6AC0F-573D-4A49-A873-CF521382DCF1}"/>
              </a:ext>
            </a:extLst>
          </p:cNvPr>
          <p:cNvSpPr/>
          <p:nvPr/>
        </p:nvSpPr>
        <p:spPr bwMode="auto">
          <a:xfrm>
            <a:off x="3962400" y="3352800"/>
            <a:ext cx="324866"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TextBox 2">
            <a:extLst>
              <a:ext uri="{FF2B5EF4-FFF2-40B4-BE49-F238E27FC236}">
                <a16:creationId xmlns:a16="http://schemas.microsoft.com/office/drawing/2014/main" id="{407DBA2B-678C-8148-A1EA-D06FE417420A}"/>
              </a:ext>
            </a:extLst>
          </p:cNvPr>
          <p:cNvSpPr txBox="1"/>
          <p:nvPr/>
        </p:nvSpPr>
        <p:spPr>
          <a:xfrm>
            <a:off x="4204368" y="3200400"/>
            <a:ext cx="4330032" cy="461665"/>
          </a:xfrm>
          <a:prstGeom prst="rect">
            <a:avLst/>
          </a:prstGeom>
          <a:solidFill>
            <a:schemeClr val="bg1"/>
          </a:solidFill>
        </p:spPr>
        <p:txBody>
          <a:bodyPr wrap="none" rtlCol="0">
            <a:spAutoFit/>
          </a:bodyPr>
          <a:lstStyle/>
          <a:p>
            <a:r>
              <a:rPr lang="en-US" dirty="0">
                <a:solidFill>
                  <a:srgbClr val="FF0000"/>
                </a:solidFill>
              </a:rPr>
              <a:t>+ Gradients add at branches</a:t>
            </a:r>
          </a:p>
        </p:txBody>
      </p:sp>
      <p:cxnSp>
        <p:nvCxnSpPr>
          <p:cNvPr id="7" name="Straight Arrow Connector 6">
            <a:extLst>
              <a:ext uri="{FF2B5EF4-FFF2-40B4-BE49-F238E27FC236}">
                <a16:creationId xmlns:a16="http://schemas.microsoft.com/office/drawing/2014/main" id="{A4391C8B-473F-334E-89D5-60DAC060C1F6}"/>
              </a:ext>
            </a:extLst>
          </p:cNvPr>
          <p:cNvCxnSpPr>
            <a:cxnSpLocks/>
          </p:cNvCxnSpPr>
          <p:nvPr/>
        </p:nvCxnSpPr>
        <p:spPr bwMode="auto">
          <a:xfrm>
            <a:off x="1752600" y="2362200"/>
            <a:ext cx="990600" cy="83820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8DB81D69-9D24-A544-AF45-E80070F07AC3}"/>
              </a:ext>
            </a:extLst>
          </p:cNvPr>
          <p:cNvCxnSpPr>
            <a:cxnSpLocks/>
          </p:cNvCxnSpPr>
          <p:nvPr/>
        </p:nvCxnSpPr>
        <p:spPr bwMode="auto">
          <a:xfrm flipV="1">
            <a:off x="1600200" y="3662065"/>
            <a:ext cx="1219200" cy="833735"/>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2955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02C76BC-A6BA-A34F-A9F4-30F6946479EE}"/>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7" name="TextBox 6">
                <a:extLst>
                  <a:ext uri="{FF2B5EF4-FFF2-40B4-BE49-F238E27FC236}">
                    <a16:creationId xmlns:a16="http://schemas.microsoft.com/office/drawing/2014/main" id="{502C76BC-A6BA-A34F-A9F4-30F6946479EE}"/>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CFE69398-5386-994E-BA93-9EB2F1FF5A33}"/>
              </a:ext>
            </a:extLst>
          </p:cNvPr>
          <p:cNvSpPr/>
          <p:nvPr/>
        </p:nvSpPr>
        <p:spPr bwMode="auto">
          <a:xfrm>
            <a:off x="1524000" y="2188688"/>
            <a:ext cx="38100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15">
            <a:extLst>
              <a:ext uri="{FF2B5EF4-FFF2-40B4-BE49-F238E27FC236}">
                <a16:creationId xmlns:a16="http://schemas.microsoft.com/office/drawing/2014/main" id="{41E98B39-3E36-9C40-AD80-DAAE9772B8E1}"/>
              </a:ext>
            </a:extLst>
          </p:cNvPr>
          <p:cNvSpPr/>
          <p:nvPr/>
        </p:nvSpPr>
        <p:spPr bwMode="auto">
          <a:xfrm>
            <a:off x="1479395" y="3546755"/>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8" name="Rectangle 17">
            <a:extLst>
              <a:ext uri="{FF2B5EF4-FFF2-40B4-BE49-F238E27FC236}">
                <a16:creationId xmlns:a16="http://schemas.microsoft.com/office/drawing/2014/main" id="{746A176B-4BBB-984D-A897-F4C5347A7C24}"/>
              </a:ext>
            </a:extLst>
          </p:cNvPr>
          <p:cNvSpPr/>
          <p:nvPr/>
        </p:nvSpPr>
        <p:spPr bwMode="auto">
          <a:xfrm>
            <a:off x="2712720" y="2853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Rectangle 19">
            <a:extLst>
              <a:ext uri="{FF2B5EF4-FFF2-40B4-BE49-F238E27FC236}">
                <a16:creationId xmlns:a16="http://schemas.microsoft.com/office/drawing/2014/main" id="{98A929CD-959F-014E-A151-5012039E9922}"/>
              </a:ext>
            </a:extLst>
          </p:cNvPr>
          <p:cNvSpPr/>
          <p:nvPr/>
        </p:nvSpPr>
        <p:spPr bwMode="auto">
          <a:xfrm>
            <a:off x="3886200" y="374137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5663F19A-8D22-BC4B-A60E-B7A60F7D3ECB}"/>
              </a:ext>
            </a:extLst>
          </p:cNvPr>
          <p:cNvSpPr/>
          <p:nvPr/>
        </p:nvSpPr>
        <p:spPr bwMode="auto">
          <a:xfrm>
            <a:off x="38862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2" name="Rectangle 21">
            <a:extLst>
              <a:ext uri="{FF2B5EF4-FFF2-40B4-BE49-F238E27FC236}">
                <a16:creationId xmlns:a16="http://schemas.microsoft.com/office/drawing/2014/main" id="{E0CF2E4D-6C95-0C43-AA97-3AD26FDEB148}"/>
              </a:ext>
            </a:extLst>
          </p:cNvPr>
          <p:cNvSpPr/>
          <p:nvPr/>
        </p:nvSpPr>
        <p:spPr bwMode="auto">
          <a:xfrm>
            <a:off x="5101683" y="37338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000EEF3E-E2E7-0646-BE74-896EAADF9BB8}"/>
              </a:ext>
            </a:extLst>
          </p:cNvPr>
          <p:cNvSpPr/>
          <p:nvPr/>
        </p:nvSpPr>
        <p:spPr bwMode="auto">
          <a:xfrm>
            <a:off x="51054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C13C9FD2-C403-6C4E-90BA-9589BD36AB0D}"/>
              </a:ext>
            </a:extLst>
          </p:cNvPr>
          <p:cNvSpPr/>
          <p:nvPr/>
        </p:nvSpPr>
        <p:spPr bwMode="auto">
          <a:xfrm>
            <a:off x="63246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5" name="Rectangle 24">
            <a:extLst>
              <a:ext uri="{FF2B5EF4-FFF2-40B4-BE49-F238E27FC236}">
                <a16:creationId xmlns:a16="http://schemas.microsoft.com/office/drawing/2014/main" id="{64599B9A-D1F0-4842-87B5-9281468E529D}"/>
              </a:ext>
            </a:extLst>
          </p:cNvPr>
          <p:cNvSpPr/>
          <p:nvPr/>
        </p:nvSpPr>
        <p:spPr bwMode="auto">
          <a:xfrm>
            <a:off x="6317166" y="3714979"/>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6" name="Rectangle 25">
            <a:extLst>
              <a:ext uri="{FF2B5EF4-FFF2-40B4-BE49-F238E27FC236}">
                <a16:creationId xmlns:a16="http://schemas.microsoft.com/office/drawing/2014/main" id="{15700681-1FDD-CA42-9229-2933DC4294CB}"/>
              </a:ext>
            </a:extLst>
          </p:cNvPr>
          <p:cNvSpPr/>
          <p:nvPr/>
        </p:nvSpPr>
        <p:spPr bwMode="auto">
          <a:xfrm>
            <a:off x="7524843" y="3733799"/>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D35C60B9-8CF9-0448-8470-68C0A892E7A6}"/>
              </a:ext>
            </a:extLst>
          </p:cNvPr>
          <p:cNvSpPr/>
          <p:nvPr/>
        </p:nvSpPr>
        <p:spPr bwMode="auto">
          <a:xfrm>
            <a:off x="75438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8" name="Rectangle 27">
            <a:extLst>
              <a:ext uri="{FF2B5EF4-FFF2-40B4-BE49-F238E27FC236}">
                <a16:creationId xmlns:a16="http://schemas.microsoft.com/office/drawing/2014/main" id="{3D727A0F-7BD5-1945-BFB7-4572723D02B2}"/>
              </a:ext>
            </a:extLst>
          </p:cNvPr>
          <p:cNvSpPr/>
          <p:nvPr/>
        </p:nvSpPr>
        <p:spPr bwMode="auto">
          <a:xfrm>
            <a:off x="8686800" y="3714979"/>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9" name="Rectangle 28">
            <a:extLst>
              <a:ext uri="{FF2B5EF4-FFF2-40B4-BE49-F238E27FC236}">
                <a16:creationId xmlns:a16="http://schemas.microsoft.com/office/drawing/2014/main" id="{F9E8DA48-97AE-124B-A54B-13CDDF54829C}"/>
              </a:ext>
            </a:extLst>
          </p:cNvPr>
          <p:cNvSpPr/>
          <p:nvPr/>
        </p:nvSpPr>
        <p:spPr bwMode="auto">
          <a:xfrm>
            <a:off x="8686800" y="3995566"/>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0" name="TextBox 29">
            <a:extLst>
              <a:ext uri="{FF2B5EF4-FFF2-40B4-BE49-F238E27FC236}">
                <a16:creationId xmlns:a16="http://schemas.microsoft.com/office/drawing/2014/main" id="{8F870E09-BA4F-CF4C-BFC1-AB4E5374CE58}"/>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91356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animBg="1"/>
      <p:bldP spid="18" grpId="0" animBg="1"/>
      <p:bldP spid="20" grpId="0" animBg="1"/>
      <p:bldP spid="22" grpId="0" animBg="1"/>
      <p:bldP spid="25"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5663F19A-8D22-BC4B-A60E-B7A60F7D3ECB}"/>
              </a:ext>
            </a:extLst>
          </p:cNvPr>
          <p:cNvSpPr/>
          <p:nvPr/>
        </p:nvSpPr>
        <p:spPr bwMode="auto">
          <a:xfrm>
            <a:off x="38862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000EEF3E-E2E7-0646-BE74-896EAADF9BB8}"/>
              </a:ext>
            </a:extLst>
          </p:cNvPr>
          <p:cNvSpPr/>
          <p:nvPr/>
        </p:nvSpPr>
        <p:spPr bwMode="auto">
          <a:xfrm>
            <a:off x="51054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C13C9FD2-C403-6C4E-90BA-9589BD36AB0D}"/>
              </a:ext>
            </a:extLst>
          </p:cNvPr>
          <p:cNvSpPr/>
          <p:nvPr/>
        </p:nvSpPr>
        <p:spPr bwMode="auto">
          <a:xfrm>
            <a:off x="63246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D35C60B9-8CF9-0448-8470-68C0A892E7A6}"/>
              </a:ext>
            </a:extLst>
          </p:cNvPr>
          <p:cNvSpPr/>
          <p:nvPr/>
        </p:nvSpPr>
        <p:spPr bwMode="auto">
          <a:xfrm>
            <a:off x="75438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9" name="Rectangle 28">
            <a:extLst>
              <a:ext uri="{FF2B5EF4-FFF2-40B4-BE49-F238E27FC236}">
                <a16:creationId xmlns:a16="http://schemas.microsoft.com/office/drawing/2014/main" id="{F9E8DA48-97AE-124B-A54B-13CDDF54829C}"/>
              </a:ext>
            </a:extLst>
          </p:cNvPr>
          <p:cNvSpPr/>
          <p:nvPr/>
        </p:nvSpPr>
        <p:spPr bwMode="auto">
          <a:xfrm>
            <a:off x="8686800" y="3995566"/>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A1F5A2E-4184-CE45-ABA2-44F26D3435F5}"/>
                  </a:ext>
                </a:extLst>
              </p:cNvPr>
              <p:cNvSpPr txBox="1"/>
              <p:nvPr/>
            </p:nvSpPr>
            <p:spPr>
              <a:xfrm>
                <a:off x="6816595" y="5334000"/>
                <a:ext cx="202260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𝑥</m:t>
                              </m:r>
                            </m:e>
                          </m:d>
                        </m:e>
                        <m:sup>
                          <m:r>
                            <a:rPr lang="en-US" sz="2000" b="0" i="1" smtClean="0">
                              <a:latin typeface="Cambria Math" panose="02040503050406030204" pitchFamily="18" charset="0"/>
                            </a:rPr>
                            <m:t>′</m:t>
                          </m:r>
                        </m:sup>
                      </m:sSup>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𝑥</m:t>
                          </m:r>
                        </m:e>
                        <m:sup>
                          <m:r>
                            <a:rPr lang="en-US" sz="2000" b="0" i="1" smtClean="0">
                              <a:latin typeface="Cambria Math" panose="02040503050406030204" pitchFamily="18" charset="0"/>
                            </a:rPr>
                            <m:t>2</m:t>
                          </m:r>
                        </m:sup>
                      </m:sSup>
                    </m:oMath>
                  </m:oMathPara>
                </a14:m>
                <a:endParaRPr lang="en-US" sz="2000" b="0" dirty="0"/>
              </a:p>
            </p:txBody>
          </p:sp>
        </mc:Choice>
        <mc:Fallback xmlns="">
          <p:sp>
            <p:nvSpPr>
              <p:cNvPr id="3" name="TextBox 2">
                <a:extLst>
                  <a:ext uri="{FF2B5EF4-FFF2-40B4-BE49-F238E27FC236}">
                    <a16:creationId xmlns:a16="http://schemas.microsoft.com/office/drawing/2014/main" id="{FA1F5A2E-4184-CE45-ABA2-44F26D3435F5}"/>
                  </a:ext>
                </a:extLst>
              </p:cNvPr>
              <p:cNvSpPr txBox="1">
                <a:spLocks noRot="1" noChangeAspect="1" noMove="1" noResize="1" noEditPoints="1" noAdjustHandles="1" noChangeArrowheads="1" noChangeShapeType="1" noTextEdit="1"/>
              </p:cNvSpPr>
              <p:nvPr/>
            </p:nvSpPr>
            <p:spPr>
              <a:xfrm>
                <a:off x="6816595" y="5334000"/>
                <a:ext cx="2022605" cy="400110"/>
              </a:xfrm>
              <a:prstGeom prst="rect">
                <a:avLst/>
              </a:prstGeom>
              <a:blipFill>
                <a:blip r:embed="rId7"/>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8"/>
                <a:stretch>
                  <a:fillRect t="-1667" b="-11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F26FCB5-D43C-A348-BFBD-3D394772B884}"/>
                  </a:ext>
                </a:extLst>
              </p:cNvPr>
              <p:cNvSpPr txBox="1"/>
              <p:nvPr/>
            </p:nvSpPr>
            <p:spPr>
              <a:xfrm>
                <a:off x="6400800" y="5772366"/>
                <a:ext cx="2591287" cy="670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tx1"/>
                          </a:solidFill>
                          <a:latin typeface="Cambria Math" panose="02040503050406030204" pitchFamily="18" charset="0"/>
                        </a:rPr>
                        <m:t>−</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1</m:t>
                          </m:r>
                        </m:num>
                        <m:den>
                          <m:sSup>
                            <m:sSupPr>
                              <m:ctrlPr>
                                <a:rPr lang="en-US" sz="2000" b="0" i="1" smtClean="0">
                                  <a:solidFill>
                                    <a:schemeClr val="tx1"/>
                                  </a:solidFill>
                                  <a:latin typeface="Cambria Math" panose="02040503050406030204" pitchFamily="18" charset="0"/>
                                </a:rPr>
                              </m:ctrlPr>
                            </m:sSupPr>
                            <m:e>
                              <m:r>
                                <a:rPr lang="en-US" sz="2000" b="0" i="1" smtClean="0">
                                  <a:solidFill>
                                    <a:schemeClr val="tx1"/>
                                  </a:solidFill>
                                  <a:latin typeface="Cambria Math" panose="02040503050406030204" pitchFamily="18" charset="0"/>
                                </a:rPr>
                                <m:t>1.37</m:t>
                              </m:r>
                            </m:e>
                            <m:sup>
                              <m:r>
                                <a:rPr lang="en-US" sz="2000" b="0" i="1" smtClean="0">
                                  <a:solidFill>
                                    <a:schemeClr val="tx1"/>
                                  </a:solidFill>
                                  <a:latin typeface="Cambria Math" panose="02040503050406030204" pitchFamily="18" charset="0"/>
                                </a:rPr>
                                <m:t>2</m:t>
                              </m:r>
                            </m:sup>
                          </m:sSup>
                        </m:den>
                      </m:f>
                      <m:r>
                        <a:rPr lang="en-US" sz="2000" b="0" i="1" smtClean="0">
                          <a:solidFill>
                            <a:schemeClr val="tx1"/>
                          </a:solidFill>
                          <a:latin typeface="Cambria Math" panose="02040503050406030204" pitchFamily="18" charset="0"/>
                        </a:rPr>
                        <m:t> ∗ 1=−0.53</m:t>
                      </m:r>
                    </m:oMath>
                  </m:oMathPara>
                </a14:m>
                <a:endParaRPr lang="en-US" sz="2000" b="0" dirty="0">
                  <a:solidFill>
                    <a:schemeClr val="tx1"/>
                  </a:solidFill>
                </a:endParaRPr>
              </a:p>
            </p:txBody>
          </p:sp>
        </mc:Choice>
        <mc:Fallback xmlns="">
          <p:sp>
            <p:nvSpPr>
              <p:cNvPr id="31" name="TextBox 30">
                <a:extLst>
                  <a:ext uri="{FF2B5EF4-FFF2-40B4-BE49-F238E27FC236}">
                    <a16:creationId xmlns:a16="http://schemas.microsoft.com/office/drawing/2014/main" id="{0F26FCB5-D43C-A348-BFBD-3D394772B884}"/>
                  </a:ext>
                </a:extLst>
              </p:cNvPr>
              <p:cNvSpPr txBox="1">
                <a:spLocks noRot="1" noChangeAspect="1" noMove="1" noResize="1" noEditPoints="1" noAdjustHandles="1" noChangeArrowheads="1" noChangeShapeType="1" noTextEdit="1"/>
              </p:cNvSpPr>
              <p:nvPr/>
            </p:nvSpPr>
            <p:spPr>
              <a:xfrm>
                <a:off x="6400800" y="5772366"/>
                <a:ext cx="2591287" cy="670568"/>
              </a:xfrm>
              <a:prstGeom prst="rect">
                <a:avLst/>
              </a:prstGeom>
              <a:blipFill>
                <a:blip r:embed="rId9"/>
                <a:stretch>
                  <a:fillRect b="-566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7467600" y="3995567"/>
            <a:ext cx="609600"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7315200" y="4190191"/>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55280" y="4190191"/>
              <a:ext cx="32004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sp>
        <p:nvSpPr>
          <p:cNvPr id="44" name="TextBox 43">
            <a:extLst>
              <a:ext uri="{FF2B5EF4-FFF2-40B4-BE49-F238E27FC236}">
                <a16:creationId xmlns:a16="http://schemas.microsoft.com/office/drawing/2014/main" id="{6ED44436-8738-9F40-8E32-E7BFE0982552}"/>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10"/>
              </a:rPr>
              <a:t>Stanford 231n</a:t>
            </a:r>
            <a:endParaRPr lang="en-US" sz="1600" b="0" dirty="0"/>
          </a:p>
        </p:txBody>
      </p:sp>
    </p:spTree>
    <p:custDataLst>
      <p:tags r:id="rId1"/>
    </p:custDataLst>
    <p:extLst>
      <p:ext uri="{BB962C8B-B14F-4D97-AF65-F5344CB8AC3E}">
        <p14:creationId xmlns:p14="http://schemas.microsoft.com/office/powerpoint/2010/main" val="173777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9" grpId="0" animBg="1"/>
      <p:bldP spid="3" grpId="0"/>
      <p:bldP spid="31"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5663F19A-8D22-BC4B-A60E-B7A60F7D3ECB}"/>
              </a:ext>
            </a:extLst>
          </p:cNvPr>
          <p:cNvSpPr/>
          <p:nvPr/>
        </p:nvSpPr>
        <p:spPr bwMode="auto">
          <a:xfrm>
            <a:off x="38862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000EEF3E-E2E7-0646-BE74-896EAADF9BB8}"/>
              </a:ext>
            </a:extLst>
          </p:cNvPr>
          <p:cNvSpPr/>
          <p:nvPr/>
        </p:nvSpPr>
        <p:spPr bwMode="auto">
          <a:xfrm>
            <a:off x="51054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C13C9FD2-C403-6C4E-90BA-9589BD36AB0D}"/>
              </a:ext>
            </a:extLst>
          </p:cNvPr>
          <p:cNvSpPr/>
          <p:nvPr/>
        </p:nvSpPr>
        <p:spPr bwMode="auto">
          <a:xfrm>
            <a:off x="63246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6172200" y="3995567"/>
            <a:ext cx="609600"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6172200" y="4190191"/>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24800" y="4190191"/>
              <a:ext cx="35052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sp>
        <p:nvSpPr>
          <p:cNvPr id="35" name="TextBox 34">
            <a:extLst>
              <a:ext uri="{FF2B5EF4-FFF2-40B4-BE49-F238E27FC236}">
                <a16:creationId xmlns:a16="http://schemas.microsoft.com/office/drawing/2014/main" id="{B81AFB64-A5F5-B64E-A83C-A6753FD6ECEF}"/>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106946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5663F19A-8D22-BC4B-A60E-B7A60F7D3ECB}"/>
              </a:ext>
            </a:extLst>
          </p:cNvPr>
          <p:cNvSpPr/>
          <p:nvPr/>
        </p:nvSpPr>
        <p:spPr bwMode="auto">
          <a:xfrm>
            <a:off x="38862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3" name="Rectangle 22">
            <a:extLst>
              <a:ext uri="{FF2B5EF4-FFF2-40B4-BE49-F238E27FC236}">
                <a16:creationId xmlns:a16="http://schemas.microsoft.com/office/drawing/2014/main" id="{000EEF3E-E2E7-0646-BE74-896EAADF9BB8}"/>
              </a:ext>
            </a:extLst>
          </p:cNvPr>
          <p:cNvSpPr/>
          <p:nvPr/>
        </p:nvSpPr>
        <p:spPr bwMode="auto">
          <a:xfrm>
            <a:off x="51054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5029200" y="3995567"/>
            <a:ext cx="609600"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4953000" y="4174333"/>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24800" y="4190191"/>
              <a:ext cx="35052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21FAC52-A988-F846-98A9-8BDCB4A834AC}"/>
                  </a:ext>
                </a:extLst>
              </p:cNvPr>
              <p:cNvSpPr txBox="1"/>
              <p:nvPr/>
            </p:nvSpPr>
            <p:spPr>
              <a:xfrm>
                <a:off x="4648200" y="5334000"/>
                <a:ext cx="332270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exp</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e>
                          </m:d>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−0.53</m:t>
                          </m:r>
                        </m:e>
                      </m:d>
                      <m:r>
                        <a:rPr lang="en-US" sz="2000" b="0" i="1" smtClean="0">
                          <a:latin typeface="Cambria Math" panose="02040503050406030204" pitchFamily="18" charset="0"/>
                        </a:rPr>
                        <m:t>=−0.20</m:t>
                      </m:r>
                    </m:oMath>
                  </m:oMathPara>
                </a14:m>
                <a:endParaRPr lang="en-US" sz="2000" b="0" dirty="0">
                  <a:solidFill>
                    <a:schemeClr val="tx1"/>
                  </a:solidFill>
                </a:endParaRPr>
              </a:p>
            </p:txBody>
          </p:sp>
        </mc:Choice>
        <mc:Fallback xmlns="">
          <p:sp>
            <p:nvSpPr>
              <p:cNvPr id="25" name="TextBox 24">
                <a:extLst>
                  <a:ext uri="{FF2B5EF4-FFF2-40B4-BE49-F238E27FC236}">
                    <a16:creationId xmlns:a16="http://schemas.microsoft.com/office/drawing/2014/main" id="{621FAC52-A988-F846-98A9-8BDCB4A834AC}"/>
                  </a:ext>
                </a:extLst>
              </p:cNvPr>
              <p:cNvSpPr txBox="1">
                <a:spLocks noRot="1" noChangeAspect="1" noMove="1" noResize="1" noEditPoints="1" noAdjustHandles="1" noChangeArrowheads="1" noChangeShapeType="1" noTextEdit="1"/>
              </p:cNvSpPr>
              <p:nvPr/>
            </p:nvSpPr>
            <p:spPr>
              <a:xfrm>
                <a:off x="4648200" y="5334000"/>
                <a:ext cx="3322704" cy="400110"/>
              </a:xfrm>
              <a:prstGeom prst="rect">
                <a:avLst/>
              </a:prstGeom>
              <a:blipFill>
                <a:blip r:embed="rId8"/>
                <a:stretch>
                  <a:fillRect b="-3125"/>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5AE6768-6440-CB49-9CAD-A18B488ACB07}"/>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9"/>
              </a:rPr>
              <a:t>Stanford 231n</a:t>
            </a:r>
            <a:endParaRPr lang="en-US" sz="1600" b="0" dirty="0"/>
          </a:p>
        </p:txBody>
      </p:sp>
    </p:spTree>
    <p:custDataLst>
      <p:tags r:id="rId1"/>
    </p:custDataLst>
    <p:extLst>
      <p:ext uri="{BB962C8B-B14F-4D97-AF65-F5344CB8AC3E}">
        <p14:creationId xmlns:p14="http://schemas.microsoft.com/office/powerpoint/2010/main" val="81376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 grpId="0" animBg="1"/>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1" name="Rectangle 20">
            <a:extLst>
              <a:ext uri="{FF2B5EF4-FFF2-40B4-BE49-F238E27FC236}">
                <a16:creationId xmlns:a16="http://schemas.microsoft.com/office/drawing/2014/main" id="{5663F19A-8D22-BC4B-A60E-B7A60F7D3ECB}"/>
              </a:ext>
            </a:extLst>
          </p:cNvPr>
          <p:cNvSpPr/>
          <p:nvPr/>
        </p:nvSpPr>
        <p:spPr bwMode="auto">
          <a:xfrm>
            <a:off x="3886200" y="3996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3810000" y="3995567"/>
            <a:ext cx="609600"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3733800" y="4174333"/>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24800" y="4190191"/>
              <a:ext cx="35052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sp>
        <p:nvSpPr>
          <p:cNvPr id="24" name="TextBox 23">
            <a:extLst>
              <a:ext uri="{FF2B5EF4-FFF2-40B4-BE49-F238E27FC236}">
                <a16:creationId xmlns:a16="http://schemas.microsoft.com/office/drawing/2014/main" id="{636F35CF-901F-E94F-B73D-53A9C74505C4}"/>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21374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56AEC1BD-D941-8C47-BF84-27CBF646622C}"/>
              </a:ext>
            </a:extLst>
          </p:cNvPr>
          <p:cNvSpPr/>
          <p:nvPr/>
        </p:nvSpPr>
        <p:spPr bwMode="auto">
          <a:xfrm>
            <a:off x="283464" y="4868698"/>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304800" y="4876800"/>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2514600" y="4185726"/>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24800" y="4190191"/>
              <a:ext cx="35052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sp>
        <p:nvSpPr>
          <p:cNvPr id="23" name="TextBox 22">
            <a:extLst>
              <a:ext uri="{FF2B5EF4-FFF2-40B4-BE49-F238E27FC236}">
                <a16:creationId xmlns:a16="http://schemas.microsoft.com/office/drawing/2014/main" id="{DD4A9405-591A-7842-9F99-2E9335092C6D}"/>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1644497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two layers</a:t>
            </a:r>
          </a:p>
        </p:txBody>
      </p:sp>
      <p:pic>
        <p:nvPicPr>
          <p:cNvPr id="4" name="Picture 3"/>
          <p:cNvPicPr>
            <a:picLocks noChangeAspect="1"/>
          </p:cNvPicPr>
          <p:nvPr/>
        </p:nvPicPr>
        <p:blipFill>
          <a:blip r:embed="rId2"/>
          <a:stretch>
            <a:fillRect/>
          </a:stretch>
        </p:blipFill>
        <p:spPr>
          <a:xfrm>
            <a:off x="838200" y="1901050"/>
            <a:ext cx="7620000" cy="3737750"/>
          </a:xfrm>
          <a:prstGeom prst="rect">
            <a:avLst/>
          </a:prstGeom>
        </p:spPr>
      </p:pic>
      <p:sp>
        <p:nvSpPr>
          <p:cNvPr id="5" name="TextBox 4">
            <a:extLst>
              <a:ext uri="{FF2B5EF4-FFF2-40B4-BE49-F238E27FC236}">
                <a16:creationId xmlns:a16="http://schemas.microsoft.com/office/drawing/2014/main" id="{801C2C57-7D03-4440-A489-191340D8BE6F}"/>
              </a:ext>
            </a:extLst>
          </p:cNvPr>
          <p:cNvSpPr txBox="1"/>
          <p:nvPr/>
        </p:nvSpPr>
        <p:spPr>
          <a:xfrm>
            <a:off x="5334000" y="6423293"/>
            <a:ext cx="3276600" cy="338554"/>
          </a:xfrm>
          <a:prstGeom prst="rect">
            <a:avLst/>
          </a:prstGeom>
          <a:noFill/>
        </p:spPr>
        <p:txBody>
          <a:bodyPr wrap="square" rtlCol="0">
            <a:spAutoFit/>
          </a:bodyPr>
          <a:lstStyle/>
          <a:p>
            <a:r>
              <a:rPr lang="en-US" sz="1600" b="0" dirty="0"/>
              <a:t>Slides adapted from </a:t>
            </a:r>
            <a:r>
              <a:rPr lang="en-US" sz="1600" b="0" dirty="0" err="1"/>
              <a:t>lana</a:t>
            </a:r>
            <a:r>
              <a:rPr lang="en-US" sz="1600" b="0" dirty="0"/>
              <a:t> </a:t>
            </a:r>
            <a:r>
              <a:rPr lang="en-US" sz="1600" b="0" dirty="0" err="1"/>
              <a:t>lazebnik</a:t>
            </a:r>
            <a:endParaRPr lang="en-US" sz="1600" b="0" dirty="0"/>
          </a:p>
        </p:txBody>
      </p:sp>
    </p:spTree>
    <p:extLst>
      <p:ext uri="{BB962C8B-B14F-4D97-AF65-F5344CB8AC3E}">
        <p14:creationId xmlns:p14="http://schemas.microsoft.com/office/powerpoint/2010/main" val="36140902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Rectangle 18">
            <a:extLst>
              <a:ext uri="{FF2B5EF4-FFF2-40B4-BE49-F238E27FC236}">
                <a16:creationId xmlns:a16="http://schemas.microsoft.com/office/drawing/2014/main" id="{CE0C4560-848D-4144-BCE1-9472CB8A18B0}"/>
              </a:ext>
            </a:extLst>
          </p:cNvPr>
          <p:cNvSpPr/>
          <p:nvPr/>
        </p:nvSpPr>
        <p:spPr bwMode="auto">
          <a:xfrm>
            <a:off x="2667000" y="31242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2667000" y="3124200"/>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nvGrpSpPr>
          <p:cNvPr id="42" name="Group 41">
            <a:extLst>
              <a:ext uri="{FF2B5EF4-FFF2-40B4-BE49-F238E27FC236}">
                <a16:creationId xmlns:a16="http://schemas.microsoft.com/office/drawing/2014/main" id="{D17F8A20-8252-DB48-9C9B-1063D8F93B8D}"/>
              </a:ext>
            </a:extLst>
          </p:cNvPr>
          <p:cNvGrpSpPr/>
          <p:nvPr/>
        </p:nvGrpSpPr>
        <p:grpSpPr>
          <a:xfrm>
            <a:off x="2514600" y="4185726"/>
            <a:ext cx="1783080" cy="1148274"/>
            <a:chOff x="7315200" y="4190191"/>
            <a:chExt cx="1783080" cy="1148274"/>
          </a:xfrm>
        </p:grpSpPr>
        <p:sp>
          <p:nvSpPr>
            <p:cNvPr id="5" name="TextBox 4">
              <a:extLst>
                <a:ext uri="{FF2B5EF4-FFF2-40B4-BE49-F238E27FC236}">
                  <a16:creationId xmlns:a16="http://schemas.microsoft.com/office/drawing/2014/main" id="{DD43FA6D-BCCE-A14B-974C-199EBFF11167}"/>
                </a:ext>
              </a:extLst>
            </p:cNvPr>
            <p:cNvSpPr txBox="1"/>
            <p:nvPr/>
          </p:nvSpPr>
          <p:spPr>
            <a:xfrm>
              <a:off x="7315200" y="4794177"/>
              <a:ext cx="960120" cy="461665"/>
            </a:xfrm>
            <a:prstGeom prst="rect">
              <a:avLst/>
            </a:prstGeom>
            <a:noFill/>
          </p:spPr>
          <p:txBody>
            <a:bodyPr wrap="square" rtlCol="0">
              <a:spAutoFit/>
            </a:bodyPr>
            <a:lstStyle/>
            <a:p>
              <a:pPr algn="ctr"/>
              <a:r>
                <a:rPr lang="en-US" sz="1200" b="0" dirty="0"/>
                <a:t>Local gradient</a:t>
              </a:r>
            </a:p>
          </p:txBody>
        </p:sp>
        <p:sp>
          <p:nvSpPr>
            <p:cNvPr id="32" name="TextBox 31">
              <a:extLst>
                <a:ext uri="{FF2B5EF4-FFF2-40B4-BE49-F238E27FC236}">
                  <a16:creationId xmlns:a16="http://schemas.microsoft.com/office/drawing/2014/main" id="{5D88743C-667C-1A40-AC63-1232051C6BD8}"/>
                </a:ext>
              </a:extLst>
            </p:cNvPr>
            <p:cNvSpPr txBox="1"/>
            <p:nvPr/>
          </p:nvSpPr>
          <p:spPr>
            <a:xfrm>
              <a:off x="8138160" y="4800600"/>
              <a:ext cx="960120" cy="461665"/>
            </a:xfrm>
            <a:prstGeom prst="rect">
              <a:avLst/>
            </a:prstGeom>
            <a:noFill/>
          </p:spPr>
          <p:txBody>
            <a:bodyPr wrap="square" rtlCol="0">
              <a:spAutoFit/>
            </a:bodyPr>
            <a:lstStyle/>
            <a:p>
              <a:pPr algn="ctr"/>
              <a:r>
                <a:rPr lang="en-US" sz="1200" b="0" dirty="0"/>
                <a:t>Upstream gradient</a:t>
              </a:r>
            </a:p>
          </p:txBody>
        </p:sp>
        <p:cxnSp>
          <p:nvCxnSpPr>
            <p:cNvPr id="33" name="Straight Arrow Connector 32">
              <a:extLst>
                <a:ext uri="{FF2B5EF4-FFF2-40B4-BE49-F238E27FC236}">
                  <a16:creationId xmlns:a16="http://schemas.microsoft.com/office/drawing/2014/main" id="{2CFCEBDB-A2C3-C64D-89EA-C7F0D89EC9BE}"/>
                </a:ext>
              </a:extLst>
            </p:cNvPr>
            <p:cNvCxnSpPr>
              <a:cxnSpLocks/>
            </p:cNvCxnSpPr>
            <p:nvPr/>
          </p:nvCxnSpPr>
          <p:spPr bwMode="auto">
            <a:xfrm flipV="1">
              <a:off x="7924800" y="4190191"/>
              <a:ext cx="350520" cy="57215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84602DCE-8437-9544-A7C4-DEE0ECEFEFE5}"/>
                </a:ext>
              </a:extLst>
            </p:cNvPr>
            <p:cNvCxnSpPr>
              <a:cxnSpLocks/>
            </p:cNvCxnSpPr>
            <p:nvPr/>
          </p:nvCxnSpPr>
          <p:spPr bwMode="auto">
            <a:xfrm flipV="1">
              <a:off x="8583168" y="4223293"/>
              <a:ext cx="294047" cy="539051"/>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sp>
          <p:nvSpPr>
            <p:cNvPr id="36" name="TextBox 35">
              <a:extLst>
                <a:ext uri="{FF2B5EF4-FFF2-40B4-BE49-F238E27FC236}">
                  <a16:creationId xmlns:a16="http://schemas.microsoft.com/office/drawing/2014/main" id="{76B860CA-34F1-704E-A0FD-A058600FCBF1}"/>
                </a:ext>
              </a:extLst>
            </p:cNvPr>
            <p:cNvSpPr txBox="1"/>
            <p:nvPr/>
          </p:nvSpPr>
          <p:spPr>
            <a:xfrm>
              <a:off x="8001000" y="4876800"/>
              <a:ext cx="304892" cy="461665"/>
            </a:xfrm>
            <a:prstGeom prst="rect">
              <a:avLst/>
            </a:prstGeom>
            <a:noFill/>
          </p:spPr>
          <p:txBody>
            <a:bodyPr wrap="none" rtlCol="0">
              <a:spAutoFit/>
            </a:bodyPr>
            <a:lstStyle/>
            <a:p>
              <a:r>
                <a:rPr lang="en-US" b="0" dirty="0"/>
                <a:t>*</a:t>
              </a:r>
            </a:p>
          </p:txBody>
        </p:sp>
        <p:sp>
          <p:nvSpPr>
            <p:cNvPr id="37" name="Rectangle 36">
              <a:extLst>
                <a:ext uri="{FF2B5EF4-FFF2-40B4-BE49-F238E27FC236}">
                  <a16:creationId xmlns:a16="http://schemas.microsoft.com/office/drawing/2014/main" id="{F670ED3B-DAD0-8146-A1C9-A3F3F3CABDE4}"/>
                </a:ext>
              </a:extLst>
            </p:cNvPr>
            <p:cNvSpPr/>
            <p:nvPr/>
          </p:nvSpPr>
          <p:spPr bwMode="auto">
            <a:xfrm>
              <a:off x="7434072" y="4764620"/>
              <a:ext cx="1557528" cy="557987"/>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grpSp>
      <p:sp>
        <p:nvSpPr>
          <p:cNvPr id="22" name="TextBox 21">
            <a:extLst>
              <a:ext uri="{FF2B5EF4-FFF2-40B4-BE49-F238E27FC236}">
                <a16:creationId xmlns:a16="http://schemas.microsoft.com/office/drawing/2014/main" id="{10058025-A360-2C41-993C-B4C8BF435EB0}"/>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374237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576ACA28-70AF-4F4B-A15D-DEA651208483}"/>
              </a:ext>
            </a:extLst>
          </p:cNvPr>
          <p:cNvSpPr/>
          <p:nvPr/>
        </p:nvSpPr>
        <p:spPr bwMode="auto">
          <a:xfrm>
            <a:off x="1487944" y="3805674"/>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1474497" y="3810000"/>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6" name="TextBox 25">
            <a:extLst>
              <a:ext uri="{FF2B5EF4-FFF2-40B4-BE49-F238E27FC236}">
                <a16:creationId xmlns:a16="http://schemas.microsoft.com/office/drawing/2014/main" id="{5D390519-3819-BF49-84BF-A3DABAE240AE}"/>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412331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68CD6BA8-97E6-1B4E-B70E-B064D5F48051}"/>
              </a:ext>
            </a:extLst>
          </p:cNvPr>
          <p:cNvSpPr/>
          <p:nvPr/>
        </p:nvSpPr>
        <p:spPr bwMode="auto">
          <a:xfrm>
            <a:off x="1447800" y="24384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1473439" y="2420781"/>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TextBox 19">
            <a:extLst>
              <a:ext uri="{FF2B5EF4-FFF2-40B4-BE49-F238E27FC236}">
                <a16:creationId xmlns:a16="http://schemas.microsoft.com/office/drawing/2014/main" id="{AD083A29-A5FB-6144-AAC9-61A15394AAF6}"/>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3017752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337073" y="4179856"/>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TextBox 2">
            <a:extLst>
              <a:ext uri="{FF2B5EF4-FFF2-40B4-BE49-F238E27FC236}">
                <a16:creationId xmlns:a16="http://schemas.microsoft.com/office/drawing/2014/main" id="{D9E646EF-B18B-834F-9091-6A03ED711C14}"/>
              </a:ext>
            </a:extLst>
          </p:cNvPr>
          <p:cNvSpPr txBox="1"/>
          <p:nvPr/>
        </p:nvSpPr>
        <p:spPr>
          <a:xfrm>
            <a:off x="283464" y="4133088"/>
            <a:ext cx="534121" cy="276999"/>
          </a:xfrm>
          <a:prstGeom prst="rect">
            <a:avLst/>
          </a:prstGeom>
          <a:noFill/>
        </p:spPr>
        <p:txBody>
          <a:bodyPr wrap="none" rtlCol="0">
            <a:spAutoFit/>
          </a:bodyPr>
          <a:lstStyle/>
          <a:p>
            <a:r>
              <a:rPr lang="en-US" sz="1200" b="0" dirty="0">
                <a:solidFill>
                  <a:srgbClr val="FF0000"/>
                </a:solidFill>
              </a:rPr>
              <a:t>-0.60</a:t>
            </a:r>
          </a:p>
        </p:txBody>
      </p:sp>
      <p:sp>
        <p:nvSpPr>
          <p:cNvPr id="20" name="TextBox 19">
            <a:extLst>
              <a:ext uri="{FF2B5EF4-FFF2-40B4-BE49-F238E27FC236}">
                <a16:creationId xmlns:a16="http://schemas.microsoft.com/office/drawing/2014/main" id="{2E48E2A8-F674-6A46-AFC5-C583C71E4BCC}"/>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300291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337073" y="3478834"/>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 name="TextBox 2">
            <a:extLst>
              <a:ext uri="{FF2B5EF4-FFF2-40B4-BE49-F238E27FC236}">
                <a16:creationId xmlns:a16="http://schemas.microsoft.com/office/drawing/2014/main" id="{D9E646EF-B18B-834F-9091-6A03ED711C14}"/>
              </a:ext>
            </a:extLst>
          </p:cNvPr>
          <p:cNvSpPr txBox="1"/>
          <p:nvPr/>
        </p:nvSpPr>
        <p:spPr>
          <a:xfrm>
            <a:off x="283464" y="3438144"/>
            <a:ext cx="534121" cy="276999"/>
          </a:xfrm>
          <a:prstGeom prst="rect">
            <a:avLst/>
          </a:prstGeom>
          <a:noFill/>
        </p:spPr>
        <p:txBody>
          <a:bodyPr wrap="none" rtlCol="0">
            <a:spAutoFit/>
          </a:bodyPr>
          <a:lstStyle/>
          <a:p>
            <a:r>
              <a:rPr lang="en-US" sz="1200" b="0" dirty="0">
                <a:solidFill>
                  <a:srgbClr val="FF0000"/>
                </a:solidFill>
              </a:rPr>
              <a:t>-0.40</a:t>
            </a:r>
          </a:p>
        </p:txBody>
      </p:sp>
      <p:sp>
        <p:nvSpPr>
          <p:cNvPr id="14" name="TextBox 13">
            <a:extLst>
              <a:ext uri="{FF2B5EF4-FFF2-40B4-BE49-F238E27FC236}">
                <a16:creationId xmlns:a16="http://schemas.microsoft.com/office/drawing/2014/main" id="{B1DAD3FB-E7C0-BC4A-930C-3C9A3CEE46C6}"/>
              </a:ext>
            </a:extLst>
          </p:cNvPr>
          <p:cNvSpPr txBox="1"/>
          <p:nvPr/>
        </p:nvSpPr>
        <p:spPr>
          <a:xfrm>
            <a:off x="283464" y="4133088"/>
            <a:ext cx="534121" cy="276999"/>
          </a:xfrm>
          <a:prstGeom prst="rect">
            <a:avLst/>
          </a:prstGeom>
          <a:noFill/>
        </p:spPr>
        <p:txBody>
          <a:bodyPr wrap="none" rtlCol="0">
            <a:spAutoFit/>
          </a:bodyPr>
          <a:lstStyle/>
          <a:p>
            <a:r>
              <a:rPr lang="en-US" sz="1200" b="0" dirty="0">
                <a:solidFill>
                  <a:srgbClr val="FF0000"/>
                </a:solidFill>
              </a:rPr>
              <a:t>-0.60</a:t>
            </a:r>
          </a:p>
        </p:txBody>
      </p:sp>
      <p:sp>
        <p:nvSpPr>
          <p:cNvPr id="15" name="TextBox 14">
            <a:extLst>
              <a:ext uri="{FF2B5EF4-FFF2-40B4-BE49-F238E27FC236}">
                <a16:creationId xmlns:a16="http://schemas.microsoft.com/office/drawing/2014/main" id="{7F8D646E-256F-3A49-9C92-BCC9837BC378}"/>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1145086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913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337073" y="2793034"/>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TextBox 13">
            <a:extLst>
              <a:ext uri="{FF2B5EF4-FFF2-40B4-BE49-F238E27FC236}">
                <a16:creationId xmlns:a16="http://schemas.microsoft.com/office/drawing/2014/main" id="{B1DAD3FB-E7C0-BC4A-930C-3C9A3CEE46C6}"/>
              </a:ext>
            </a:extLst>
          </p:cNvPr>
          <p:cNvSpPr txBox="1"/>
          <p:nvPr/>
        </p:nvSpPr>
        <p:spPr>
          <a:xfrm>
            <a:off x="283464" y="4133088"/>
            <a:ext cx="534121" cy="276999"/>
          </a:xfrm>
          <a:prstGeom prst="rect">
            <a:avLst/>
          </a:prstGeom>
          <a:noFill/>
        </p:spPr>
        <p:txBody>
          <a:bodyPr wrap="none" rtlCol="0">
            <a:spAutoFit/>
          </a:bodyPr>
          <a:lstStyle/>
          <a:p>
            <a:r>
              <a:rPr lang="en-US" sz="1200" b="0" dirty="0">
                <a:solidFill>
                  <a:srgbClr val="FF0000"/>
                </a:solidFill>
              </a:rPr>
              <a:t>-0.60</a:t>
            </a:r>
          </a:p>
        </p:txBody>
      </p:sp>
      <p:sp>
        <p:nvSpPr>
          <p:cNvPr id="15" name="TextBox 14">
            <a:extLst>
              <a:ext uri="{FF2B5EF4-FFF2-40B4-BE49-F238E27FC236}">
                <a16:creationId xmlns:a16="http://schemas.microsoft.com/office/drawing/2014/main" id="{F7329D4B-9747-4D40-9218-B7A2FC63B3F1}"/>
              </a:ext>
            </a:extLst>
          </p:cNvPr>
          <p:cNvSpPr txBox="1"/>
          <p:nvPr/>
        </p:nvSpPr>
        <p:spPr>
          <a:xfrm>
            <a:off x="304800" y="2743199"/>
            <a:ext cx="482824" cy="283464"/>
          </a:xfrm>
          <a:prstGeom prst="rect">
            <a:avLst/>
          </a:prstGeom>
          <a:noFill/>
        </p:spPr>
        <p:txBody>
          <a:bodyPr wrap="none" rtlCol="0">
            <a:spAutoFit/>
          </a:bodyPr>
          <a:lstStyle/>
          <a:p>
            <a:r>
              <a:rPr lang="en-US" sz="1200" b="0" dirty="0">
                <a:solidFill>
                  <a:srgbClr val="FF0000"/>
                </a:solidFill>
              </a:rPr>
              <a:t>0.40</a:t>
            </a:r>
          </a:p>
        </p:txBody>
      </p:sp>
      <p:sp>
        <p:nvSpPr>
          <p:cNvPr id="16" name="TextBox 15">
            <a:extLst>
              <a:ext uri="{FF2B5EF4-FFF2-40B4-BE49-F238E27FC236}">
                <a16:creationId xmlns:a16="http://schemas.microsoft.com/office/drawing/2014/main" id="{1D0641C0-FB74-9149-9DD6-C844847CF0F6}"/>
              </a:ext>
            </a:extLst>
          </p:cNvPr>
          <p:cNvSpPr txBox="1"/>
          <p:nvPr/>
        </p:nvSpPr>
        <p:spPr>
          <a:xfrm>
            <a:off x="283464" y="3438144"/>
            <a:ext cx="534121" cy="276999"/>
          </a:xfrm>
          <a:prstGeom prst="rect">
            <a:avLst/>
          </a:prstGeom>
          <a:noFill/>
        </p:spPr>
        <p:txBody>
          <a:bodyPr wrap="none" rtlCol="0">
            <a:spAutoFit/>
          </a:bodyPr>
          <a:lstStyle/>
          <a:p>
            <a:r>
              <a:rPr lang="en-US" sz="1200" b="0" dirty="0">
                <a:solidFill>
                  <a:srgbClr val="FF0000"/>
                </a:solidFill>
              </a:rPr>
              <a:t>-0.40</a:t>
            </a:r>
          </a:p>
        </p:txBody>
      </p:sp>
      <p:sp>
        <p:nvSpPr>
          <p:cNvPr id="17" name="TextBox 16">
            <a:extLst>
              <a:ext uri="{FF2B5EF4-FFF2-40B4-BE49-F238E27FC236}">
                <a16:creationId xmlns:a16="http://schemas.microsoft.com/office/drawing/2014/main" id="{E0EA4071-DB7F-C84B-B27E-88F24564E73B}"/>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156542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9" name="Rectangle 8">
            <a:extLst>
              <a:ext uri="{FF2B5EF4-FFF2-40B4-BE49-F238E27FC236}">
                <a16:creationId xmlns:a16="http://schemas.microsoft.com/office/drawing/2014/main" id="{E62EF51E-4451-544C-B7E7-5C24A3F27D78}"/>
              </a:ext>
            </a:extLst>
          </p:cNvPr>
          <p:cNvSpPr/>
          <p:nvPr/>
        </p:nvSpPr>
        <p:spPr bwMode="auto">
          <a:xfrm>
            <a:off x="304800" y="2084832"/>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7"/>
                <a:stretch>
                  <a:fillRect t="-1667" b="-1166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4813C6B-20BA-214E-A75B-E8DA6BFE7207}"/>
              </a:ext>
            </a:extLst>
          </p:cNvPr>
          <p:cNvSpPr/>
          <p:nvPr/>
        </p:nvSpPr>
        <p:spPr bwMode="auto">
          <a:xfrm>
            <a:off x="291353" y="2073368"/>
            <a:ext cx="424927" cy="178766"/>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TextBox 13">
            <a:extLst>
              <a:ext uri="{FF2B5EF4-FFF2-40B4-BE49-F238E27FC236}">
                <a16:creationId xmlns:a16="http://schemas.microsoft.com/office/drawing/2014/main" id="{B1DAD3FB-E7C0-BC4A-930C-3C9A3CEE46C6}"/>
              </a:ext>
            </a:extLst>
          </p:cNvPr>
          <p:cNvSpPr txBox="1"/>
          <p:nvPr/>
        </p:nvSpPr>
        <p:spPr>
          <a:xfrm>
            <a:off x="283464" y="4133088"/>
            <a:ext cx="534121" cy="276999"/>
          </a:xfrm>
          <a:prstGeom prst="rect">
            <a:avLst/>
          </a:prstGeom>
          <a:noFill/>
        </p:spPr>
        <p:txBody>
          <a:bodyPr wrap="none" rtlCol="0">
            <a:spAutoFit/>
          </a:bodyPr>
          <a:lstStyle/>
          <a:p>
            <a:r>
              <a:rPr lang="en-US" sz="1200" b="0" dirty="0">
                <a:solidFill>
                  <a:srgbClr val="FF0000"/>
                </a:solidFill>
              </a:rPr>
              <a:t>-0.60</a:t>
            </a:r>
          </a:p>
        </p:txBody>
      </p:sp>
      <p:sp>
        <p:nvSpPr>
          <p:cNvPr id="16" name="TextBox 15">
            <a:extLst>
              <a:ext uri="{FF2B5EF4-FFF2-40B4-BE49-F238E27FC236}">
                <a16:creationId xmlns:a16="http://schemas.microsoft.com/office/drawing/2014/main" id="{1D0641C0-FB74-9149-9DD6-C844847CF0F6}"/>
              </a:ext>
            </a:extLst>
          </p:cNvPr>
          <p:cNvSpPr txBox="1"/>
          <p:nvPr/>
        </p:nvSpPr>
        <p:spPr>
          <a:xfrm>
            <a:off x="283464" y="3438144"/>
            <a:ext cx="534121" cy="276999"/>
          </a:xfrm>
          <a:prstGeom prst="rect">
            <a:avLst/>
          </a:prstGeom>
          <a:noFill/>
        </p:spPr>
        <p:txBody>
          <a:bodyPr wrap="none" rtlCol="0">
            <a:spAutoFit/>
          </a:bodyPr>
          <a:lstStyle/>
          <a:p>
            <a:r>
              <a:rPr lang="en-US" sz="1200" b="0" dirty="0">
                <a:solidFill>
                  <a:srgbClr val="FF0000"/>
                </a:solidFill>
              </a:rPr>
              <a:t>-0.40</a:t>
            </a:r>
          </a:p>
        </p:txBody>
      </p:sp>
      <p:sp>
        <p:nvSpPr>
          <p:cNvPr id="18" name="TextBox 17">
            <a:extLst>
              <a:ext uri="{FF2B5EF4-FFF2-40B4-BE49-F238E27FC236}">
                <a16:creationId xmlns:a16="http://schemas.microsoft.com/office/drawing/2014/main" id="{E6167498-D998-4F47-9AAE-695B1243D645}"/>
              </a:ext>
            </a:extLst>
          </p:cNvPr>
          <p:cNvSpPr txBox="1"/>
          <p:nvPr/>
        </p:nvSpPr>
        <p:spPr>
          <a:xfrm>
            <a:off x="304800" y="2743199"/>
            <a:ext cx="482824" cy="283464"/>
          </a:xfrm>
          <a:prstGeom prst="rect">
            <a:avLst/>
          </a:prstGeom>
          <a:noFill/>
        </p:spPr>
        <p:txBody>
          <a:bodyPr wrap="none" rtlCol="0">
            <a:spAutoFit/>
          </a:bodyPr>
          <a:lstStyle/>
          <a:p>
            <a:r>
              <a:rPr lang="en-US" sz="1200" b="0" dirty="0">
                <a:solidFill>
                  <a:srgbClr val="FF0000"/>
                </a:solidFill>
              </a:rPr>
              <a:t>0.40</a:t>
            </a:r>
          </a:p>
        </p:txBody>
      </p:sp>
      <p:sp>
        <p:nvSpPr>
          <p:cNvPr id="19" name="TextBox 18">
            <a:extLst>
              <a:ext uri="{FF2B5EF4-FFF2-40B4-BE49-F238E27FC236}">
                <a16:creationId xmlns:a16="http://schemas.microsoft.com/office/drawing/2014/main" id="{23659317-403E-3045-A9DF-536AEF720226}"/>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custDataLst>
      <p:tags r:id="rId1"/>
    </p:custDataLst>
    <p:extLst>
      <p:ext uri="{BB962C8B-B14F-4D97-AF65-F5344CB8AC3E}">
        <p14:creationId xmlns:p14="http://schemas.microsoft.com/office/powerpoint/2010/main" val="1801970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8CAA3-F059-A248-9F37-51A0D6453392}"/>
              </a:ext>
            </a:extLst>
          </p:cNvPr>
          <p:cNvSpPr>
            <a:spLocks noGrp="1"/>
          </p:cNvSpPr>
          <p:nvPr>
            <p:ph type="title"/>
          </p:nvPr>
        </p:nvSpPr>
        <p:spPr/>
        <p:txBody>
          <a:bodyPr/>
          <a:lstStyle/>
          <a:p>
            <a:r>
              <a:rPr lang="en-US" dirty="0"/>
              <a:t>A detailed example</a:t>
            </a:r>
          </a:p>
        </p:txBody>
      </p:sp>
      <p:pic>
        <p:nvPicPr>
          <p:cNvPr id="6" name="Picture 5">
            <a:extLst>
              <a:ext uri="{FF2B5EF4-FFF2-40B4-BE49-F238E27FC236}">
                <a16:creationId xmlns:a16="http://schemas.microsoft.com/office/drawing/2014/main" id="{8BADEAE2-182F-424D-BCD8-07DBC871C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5063"/>
            <a:ext cx="9144000" cy="3347874"/>
          </a:xfrm>
          <a:prstGeom prst="rect">
            <a:avLst/>
          </a:prstGeom>
        </p:spPr>
      </p:pic>
      <p:sp>
        <p:nvSpPr>
          <p:cNvPr id="11" name="Rectangle 10">
            <a:extLst>
              <a:ext uri="{FF2B5EF4-FFF2-40B4-BE49-F238E27FC236}">
                <a16:creationId xmlns:a16="http://schemas.microsoft.com/office/drawing/2014/main" id="{F1D53346-D739-A245-B1CE-C93A911D0C26}"/>
              </a:ext>
            </a:extLst>
          </p:cNvPr>
          <p:cNvSpPr/>
          <p:nvPr/>
        </p:nvSpPr>
        <p:spPr bwMode="auto">
          <a:xfrm>
            <a:off x="304800" y="2777177"/>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1D18C27F-349A-CA4C-9AA8-B6EB5CEBF577}"/>
              </a:ext>
            </a:extLst>
          </p:cNvPr>
          <p:cNvSpPr/>
          <p:nvPr/>
        </p:nvSpPr>
        <p:spPr bwMode="auto">
          <a:xfrm>
            <a:off x="274320" y="3462977"/>
            <a:ext cx="429768"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C318A9EF-FF7A-7C44-860E-A797206BBACD}"/>
              </a:ext>
            </a:extLst>
          </p:cNvPr>
          <p:cNvSpPr/>
          <p:nvPr/>
        </p:nvSpPr>
        <p:spPr bwMode="auto">
          <a:xfrm>
            <a:off x="350520" y="4191000"/>
            <a:ext cx="411480" cy="1946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735804A-9D77-F347-92A7-7A07DC3495E4}"/>
                  </a:ext>
                </a:extLst>
              </p:cNvPr>
              <p:cNvSpPr txBox="1"/>
              <p:nvPr/>
            </p:nvSpPr>
            <p:spPr>
              <a:xfrm>
                <a:off x="3276600" y="914400"/>
                <a:ext cx="5715860" cy="7566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𝑤</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r>
                            <m:rPr>
                              <m:sty m:val="p"/>
                            </m:rPr>
                            <a:rPr lang="en-US" b="0" i="0" smtClean="0">
                              <a:latin typeface="Cambria Math" panose="02040503050406030204" pitchFamily="18" charset="0"/>
                            </a:rPr>
                            <m:t>exp</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e>
                              </m:d>
                            </m:e>
                          </m:d>
                        </m:den>
                      </m:f>
                    </m:oMath>
                  </m:oMathPara>
                </a14:m>
                <a:endParaRPr lang="en-US" b="0" dirty="0"/>
              </a:p>
            </p:txBody>
          </p:sp>
        </mc:Choice>
        <mc:Fallback xmlns="">
          <p:sp>
            <p:nvSpPr>
              <p:cNvPr id="30" name="TextBox 29">
                <a:extLst>
                  <a:ext uri="{FF2B5EF4-FFF2-40B4-BE49-F238E27FC236}">
                    <a16:creationId xmlns:a16="http://schemas.microsoft.com/office/drawing/2014/main" id="{E735804A-9D77-F347-92A7-7A07DC3495E4}"/>
                  </a:ext>
                </a:extLst>
              </p:cNvPr>
              <p:cNvSpPr txBox="1">
                <a:spLocks noRot="1" noChangeAspect="1" noMove="1" noResize="1" noEditPoints="1" noAdjustHandles="1" noChangeArrowheads="1" noChangeShapeType="1" noTextEdit="1"/>
              </p:cNvSpPr>
              <p:nvPr/>
            </p:nvSpPr>
            <p:spPr>
              <a:xfrm>
                <a:off x="3276600" y="914400"/>
                <a:ext cx="5715860" cy="756617"/>
              </a:xfrm>
              <a:prstGeom prst="rect">
                <a:avLst/>
              </a:prstGeom>
              <a:blipFill>
                <a:blip r:embed="rId6"/>
                <a:stretch>
                  <a:fillRect t="-1667" b="-1166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1DAD3FB-E7C0-BC4A-930C-3C9A3CEE46C6}"/>
              </a:ext>
            </a:extLst>
          </p:cNvPr>
          <p:cNvSpPr txBox="1"/>
          <p:nvPr/>
        </p:nvSpPr>
        <p:spPr>
          <a:xfrm>
            <a:off x="283464" y="4133088"/>
            <a:ext cx="534121" cy="276999"/>
          </a:xfrm>
          <a:prstGeom prst="rect">
            <a:avLst/>
          </a:prstGeom>
          <a:noFill/>
        </p:spPr>
        <p:txBody>
          <a:bodyPr wrap="none" rtlCol="0">
            <a:spAutoFit/>
          </a:bodyPr>
          <a:lstStyle/>
          <a:p>
            <a:r>
              <a:rPr lang="en-US" sz="1200" b="0" dirty="0">
                <a:solidFill>
                  <a:srgbClr val="FF0000"/>
                </a:solidFill>
              </a:rPr>
              <a:t>-0.60</a:t>
            </a:r>
          </a:p>
        </p:txBody>
      </p:sp>
      <p:sp>
        <p:nvSpPr>
          <p:cNvPr id="16" name="TextBox 15">
            <a:extLst>
              <a:ext uri="{FF2B5EF4-FFF2-40B4-BE49-F238E27FC236}">
                <a16:creationId xmlns:a16="http://schemas.microsoft.com/office/drawing/2014/main" id="{1D0641C0-FB74-9149-9DD6-C844847CF0F6}"/>
              </a:ext>
            </a:extLst>
          </p:cNvPr>
          <p:cNvSpPr txBox="1"/>
          <p:nvPr/>
        </p:nvSpPr>
        <p:spPr>
          <a:xfrm>
            <a:off x="283464" y="3438144"/>
            <a:ext cx="534121" cy="276999"/>
          </a:xfrm>
          <a:prstGeom prst="rect">
            <a:avLst/>
          </a:prstGeom>
          <a:noFill/>
        </p:spPr>
        <p:txBody>
          <a:bodyPr wrap="none" rtlCol="0">
            <a:spAutoFit/>
          </a:bodyPr>
          <a:lstStyle/>
          <a:p>
            <a:r>
              <a:rPr lang="en-US" sz="1200" b="0" dirty="0">
                <a:solidFill>
                  <a:srgbClr val="FF0000"/>
                </a:solidFill>
              </a:rPr>
              <a:t>-0.40</a:t>
            </a:r>
          </a:p>
        </p:txBody>
      </p:sp>
      <p:sp>
        <p:nvSpPr>
          <p:cNvPr id="18" name="TextBox 17">
            <a:extLst>
              <a:ext uri="{FF2B5EF4-FFF2-40B4-BE49-F238E27FC236}">
                <a16:creationId xmlns:a16="http://schemas.microsoft.com/office/drawing/2014/main" id="{E6167498-D998-4F47-9AAE-695B1243D645}"/>
              </a:ext>
            </a:extLst>
          </p:cNvPr>
          <p:cNvSpPr txBox="1"/>
          <p:nvPr/>
        </p:nvSpPr>
        <p:spPr>
          <a:xfrm>
            <a:off x="304800" y="2743199"/>
            <a:ext cx="482824" cy="283464"/>
          </a:xfrm>
          <a:prstGeom prst="rect">
            <a:avLst/>
          </a:prstGeom>
          <a:noFill/>
        </p:spPr>
        <p:txBody>
          <a:bodyPr wrap="none" rtlCol="0">
            <a:spAutoFit/>
          </a:bodyPr>
          <a:lstStyle/>
          <a:p>
            <a:r>
              <a:rPr lang="en-US" sz="1200" b="0" dirty="0">
                <a:solidFill>
                  <a:srgbClr val="FF0000"/>
                </a:solidFill>
              </a:rPr>
              <a:t>0.40</a:t>
            </a:r>
          </a:p>
        </p:txBody>
      </p:sp>
      <p:sp>
        <p:nvSpPr>
          <p:cNvPr id="3" name="Rectangle 2">
            <a:extLst>
              <a:ext uri="{FF2B5EF4-FFF2-40B4-BE49-F238E27FC236}">
                <a16:creationId xmlns:a16="http://schemas.microsoft.com/office/drawing/2014/main" id="{C203C838-FA75-CB45-92CD-0A235257DF27}"/>
              </a:ext>
            </a:extLst>
          </p:cNvPr>
          <p:cNvSpPr/>
          <p:nvPr/>
        </p:nvSpPr>
        <p:spPr bwMode="auto">
          <a:xfrm>
            <a:off x="4419600" y="3276600"/>
            <a:ext cx="4191000" cy="1295400"/>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rgbClr val="FF0000"/>
              </a:solidFill>
              <a:effectLst/>
              <a:latin typeface="Arial" charset="0"/>
              <a:cs typeface="Arial"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A9F93CF-D42B-454B-AA6F-0FE9A533BD74}"/>
                  </a:ext>
                </a:extLst>
              </p:cNvPr>
              <p:cNvSpPr txBox="1"/>
              <p:nvPr/>
            </p:nvSpPr>
            <p:spPr>
              <a:xfrm>
                <a:off x="4096374" y="4876800"/>
                <a:ext cx="4971426" cy="1094915"/>
              </a:xfrm>
              <a:prstGeom prst="rect">
                <a:avLst/>
              </a:prstGeom>
              <a:noFill/>
            </p:spPr>
            <p:txBody>
              <a:bodyPr wrap="none" rtlCol="0">
                <a:spAutoFit/>
              </a:bodyPr>
              <a:lstStyle/>
              <a:p>
                <a:pPr algn="ctr"/>
                <a:r>
                  <a:rPr lang="en-US" sz="2000" b="0" dirty="0"/>
                  <a:t>Sigmoid gate </a:t>
                </a:r>
                <a14:m>
                  <m:oMath xmlns:m="http://schemas.openxmlformats.org/officeDocument/2006/math">
                    <m:r>
                      <a:rPr lang="en-US" sz="2000" b="0" i="1" smtClean="0">
                        <a:latin typeface="Cambria Math" panose="02040503050406030204" pitchFamily="18" charset="0"/>
                        <a:ea typeface="Cambria Math" panose="02040503050406030204" pitchFamily="18" charset="0"/>
                      </a:rPr>
                      <m:t>𝜎</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oMath>
                </a14:m>
                <a:endParaRPr lang="en-US" sz="2000"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𝜎</m:t>
                          </m:r>
                        </m:e>
                        <m:sup>
                          <m:r>
                            <a:rPr lang="en-US" sz="2000" b="0" i="1" smtClean="0">
                              <a:latin typeface="Cambria Math" panose="02040503050406030204" pitchFamily="18" charset="0"/>
                              <a:ea typeface="Cambria Math" panose="02040503050406030204" pitchFamily="18" charset="0"/>
                            </a:rPr>
                            <m:t>′</m:t>
                          </m:r>
                        </m:sup>
                      </m:sSup>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𝜎</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𝑥</m:t>
                          </m:r>
                        </m:e>
                      </m:d>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r>
                            <a:rPr lang="en-US" sz="2000" b="0" i="1">
                              <a:latin typeface="Cambria Math" panose="02040503050406030204" pitchFamily="18" charset="0"/>
                              <a:ea typeface="Cambria Math" panose="02040503050406030204" pitchFamily="18" charset="0"/>
                            </a:rPr>
                            <m:t>𝜎</m:t>
                          </m:r>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𝑥</m:t>
                              </m:r>
                            </m:e>
                          </m:d>
                        </m:e>
                      </m:d>
                    </m:oMath>
                  </m:oMathPara>
                </a14:m>
                <a:endParaRPr lang="en-US" sz="2000" b="0" dirty="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sz="2000" b="0" i="1">
                          <a:latin typeface="Cambria Math" panose="02040503050406030204" pitchFamily="18" charset="0"/>
                          <a:ea typeface="Cambria Math" panose="02040503050406030204" pitchFamily="18" charset="0"/>
                        </a:rPr>
                        <m:t>𝜎</m:t>
                      </m:r>
                      <m:d>
                        <m:dPr>
                          <m:ctrlPr>
                            <a:rPr lang="en-US" sz="2000" b="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d>
                        <m:dPr>
                          <m:ctrlPr>
                            <a:rPr lang="en-US" sz="2000" b="0" i="1">
                              <a:latin typeface="Cambria Math" panose="02040503050406030204" pitchFamily="18" charset="0"/>
                              <a:ea typeface="Cambria Math" panose="02040503050406030204" pitchFamily="18" charset="0"/>
                            </a:rPr>
                          </m:ctrlPr>
                        </m:dPr>
                        <m:e>
                          <m:r>
                            <a:rPr lang="en-US" sz="2000" b="0" i="1">
                              <a:latin typeface="Cambria Math" panose="02040503050406030204" pitchFamily="18" charset="0"/>
                              <a:ea typeface="Cambria Math" panose="02040503050406030204" pitchFamily="18" charset="0"/>
                            </a:rPr>
                            <m:t>1−</m:t>
                          </m:r>
                          <m:r>
                            <a:rPr lang="en-US" sz="2000" b="0" i="1">
                              <a:latin typeface="Cambria Math" panose="02040503050406030204" pitchFamily="18" charset="0"/>
                              <a:ea typeface="Cambria Math" panose="02040503050406030204" pitchFamily="18" charset="0"/>
                            </a:rPr>
                            <m:t>𝜎</m:t>
                          </m:r>
                          <m:d>
                            <m:dPr>
                              <m:ctrlPr>
                                <a:rPr lang="en-US" sz="2000" b="0" i="1">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m:t>
                              </m:r>
                            </m:e>
                          </m:d>
                        </m:e>
                      </m:d>
                      <m:r>
                        <a:rPr lang="en-US" sz="2000" b="0" i="1" smtClean="0">
                          <a:latin typeface="Cambria Math" panose="02040503050406030204" pitchFamily="18" charset="0"/>
                          <a:ea typeface="Cambria Math" panose="02040503050406030204" pitchFamily="18" charset="0"/>
                        </a:rPr>
                        <m:t>=0.73∗</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1−0.73</m:t>
                          </m:r>
                        </m:e>
                      </m:d>
                      <m:r>
                        <a:rPr lang="en-US" sz="2000" b="0" i="1" smtClean="0">
                          <a:latin typeface="Cambria Math" panose="02040503050406030204" pitchFamily="18" charset="0"/>
                          <a:ea typeface="Cambria Math" panose="02040503050406030204" pitchFamily="18" charset="0"/>
                        </a:rPr>
                        <m:t>=0.20</m:t>
                      </m:r>
                    </m:oMath>
                  </m:oMathPara>
                </a14:m>
                <a:endParaRPr lang="en-US" sz="2000" b="0" dirty="0"/>
              </a:p>
            </p:txBody>
          </p:sp>
        </mc:Choice>
        <mc:Fallback xmlns="">
          <p:sp>
            <p:nvSpPr>
              <p:cNvPr id="5" name="TextBox 4">
                <a:extLst>
                  <a:ext uri="{FF2B5EF4-FFF2-40B4-BE49-F238E27FC236}">
                    <a16:creationId xmlns:a16="http://schemas.microsoft.com/office/drawing/2014/main" id="{7A9F93CF-D42B-454B-AA6F-0FE9A533BD74}"/>
                  </a:ext>
                </a:extLst>
              </p:cNvPr>
              <p:cNvSpPr txBox="1">
                <a:spLocks noRot="1" noChangeAspect="1" noMove="1" noResize="1" noEditPoints="1" noAdjustHandles="1" noChangeArrowheads="1" noChangeShapeType="1" noTextEdit="1"/>
              </p:cNvSpPr>
              <p:nvPr/>
            </p:nvSpPr>
            <p:spPr>
              <a:xfrm>
                <a:off x="4096374" y="4876800"/>
                <a:ext cx="4971426" cy="1094915"/>
              </a:xfrm>
              <a:prstGeom prst="rect">
                <a:avLst/>
              </a:prstGeom>
              <a:blipFill>
                <a:blip r:embed="rId7"/>
                <a:stretch>
                  <a:fillRect t="-3488"/>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09E5BCF-91EE-C343-91EF-8F819D939C4E}"/>
              </a:ext>
            </a:extLst>
          </p:cNvPr>
          <p:cNvSpPr txBox="1"/>
          <p:nvPr/>
        </p:nvSpPr>
        <p:spPr>
          <a:xfrm>
            <a:off x="4339250" y="2743199"/>
            <a:ext cx="4499950" cy="461665"/>
          </a:xfrm>
          <a:prstGeom prst="rect">
            <a:avLst/>
          </a:prstGeom>
          <a:noFill/>
        </p:spPr>
        <p:txBody>
          <a:bodyPr wrap="none" rtlCol="0">
            <a:spAutoFit/>
          </a:bodyPr>
          <a:lstStyle/>
          <a:p>
            <a:r>
              <a:rPr lang="en-US" b="0" dirty="0">
                <a:solidFill>
                  <a:srgbClr val="FF0000"/>
                </a:solidFill>
              </a:rPr>
              <a:t>Can simplify computation graph</a:t>
            </a:r>
          </a:p>
        </p:txBody>
      </p:sp>
      <p:sp>
        <p:nvSpPr>
          <p:cNvPr id="17" name="TextBox 16">
            <a:extLst>
              <a:ext uri="{FF2B5EF4-FFF2-40B4-BE49-F238E27FC236}">
                <a16:creationId xmlns:a16="http://schemas.microsoft.com/office/drawing/2014/main" id="{CFA936E9-0037-4546-9580-772CF69440AF}"/>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8"/>
              </a:rPr>
              <a:t>Stanford 231n</a:t>
            </a:r>
            <a:endParaRPr lang="en-US" sz="1600" b="0" dirty="0"/>
          </a:p>
        </p:txBody>
      </p:sp>
    </p:spTree>
    <p:extLst>
      <p:ext uri="{BB962C8B-B14F-4D97-AF65-F5344CB8AC3E}">
        <p14:creationId xmlns:p14="http://schemas.microsoft.com/office/powerpoint/2010/main" val="3629704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A56-EE27-0E43-8142-7568BD838EB4}"/>
              </a:ext>
            </a:extLst>
          </p:cNvPr>
          <p:cNvSpPr>
            <a:spLocks noGrp="1"/>
          </p:cNvSpPr>
          <p:nvPr>
            <p:ph type="title"/>
          </p:nvPr>
        </p:nvSpPr>
        <p:spPr/>
        <p:txBody>
          <a:bodyPr/>
          <a:lstStyle/>
          <a:p>
            <a:r>
              <a:rPr lang="en-US" dirty="0"/>
              <a:t>Patterns in gradient flow</a:t>
            </a:r>
          </a:p>
        </p:txBody>
      </p:sp>
      <p:pic>
        <p:nvPicPr>
          <p:cNvPr id="5" name="Picture 4">
            <a:extLst>
              <a:ext uri="{FF2B5EF4-FFF2-40B4-BE49-F238E27FC236}">
                <a16:creationId xmlns:a16="http://schemas.microsoft.com/office/drawing/2014/main" id="{3FC128CF-3DFB-084C-9A6D-0D4962038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1219200"/>
            <a:ext cx="5801015" cy="3429000"/>
          </a:xfrm>
          <a:prstGeom prst="rect">
            <a:avLst/>
          </a:prstGeom>
        </p:spPr>
      </p:pic>
      <p:sp>
        <p:nvSpPr>
          <p:cNvPr id="6" name="Rectangle 5">
            <a:extLst>
              <a:ext uri="{FF2B5EF4-FFF2-40B4-BE49-F238E27FC236}">
                <a16:creationId xmlns:a16="http://schemas.microsoft.com/office/drawing/2014/main" id="{F71B58FC-96A3-5E4E-ACC7-23CD90B97B56}"/>
              </a:ext>
            </a:extLst>
          </p:cNvPr>
          <p:cNvSpPr/>
          <p:nvPr/>
        </p:nvSpPr>
        <p:spPr bwMode="auto">
          <a:xfrm>
            <a:off x="3657600" y="1676400"/>
            <a:ext cx="762000" cy="304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7" name="Rectangle 6">
            <a:extLst>
              <a:ext uri="{FF2B5EF4-FFF2-40B4-BE49-F238E27FC236}">
                <a16:creationId xmlns:a16="http://schemas.microsoft.com/office/drawing/2014/main" id="{2902340D-46F5-2D4F-90D4-07B3133B8BC0}"/>
              </a:ext>
            </a:extLst>
          </p:cNvPr>
          <p:cNvSpPr/>
          <p:nvPr/>
        </p:nvSpPr>
        <p:spPr bwMode="auto">
          <a:xfrm>
            <a:off x="3505200" y="35814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8" name="Rectangle 7">
            <a:extLst>
              <a:ext uri="{FF2B5EF4-FFF2-40B4-BE49-F238E27FC236}">
                <a16:creationId xmlns:a16="http://schemas.microsoft.com/office/drawing/2014/main" id="{D47FA8BF-CD2C-E441-834F-6F14EBB6D458}"/>
              </a:ext>
            </a:extLst>
          </p:cNvPr>
          <p:cNvSpPr/>
          <p:nvPr/>
        </p:nvSpPr>
        <p:spPr bwMode="auto">
          <a:xfrm>
            <a:off x="5257800" y="2667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9" name="Rectangle 8">
            <a:extLst>
              <a:ext uri="{FF2B5EF4-FFF2-40B4-BE49-F238E27FC236}">
                <a16:creationId xmlns:a16="http://schemas.microsoft.com/office/drawing/2014/main" id="{1E15B30F-17B0-CC40-BB65-7106E2616455}"/>
              </a:ext>
            </a:extLst>
          </p:cNvPr>
          <p:cNvSpPr/>
          <p:nvPr/>
        </p:nvSpPr>
        <p:spPr bwMode="auto">
          <a:xfrm>
            <a:off x="6858000" y="2667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Rectangle 9">
            <a:extLst>
              <a:ext uri="{FF2B5EF4-FFF2-40B4-BE49-F238E27FC236}">
                <a16:creationId xmlns:a16="http://schemas.microsoft.com/office/drawing/2014/main" id="{335F90A8-EF3C-FE4D-B0F2-EEE089A737CF}"/>
              </a:ext>
            </a:extLst>
          </p:cNvPr>
          <p:cNvSpPr/>
          <p:nvPr/>
        </p:nvSpPr>
        <p:spPr bwMode="auto">
          <a:xfrm>
            <a:off x="1947672" y="16002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623F00E8-2F03-C84B-8811-668DD75AFA1E}"/>
              </a:ext>
            </a:extLst>
          </p:cNvPr>
          <p:cNvSpPr/>
          <p:nvPr/>
        </p:nvSpPr>
        <p:spPr bwMode="auto">
          <a:xfrm>
            <a:off x="1981200" y="25146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7B45532B-8FC2-8E44-9C63-BAB03CA4C370}"/>
              </a:ext>
            </a:extLst>
          </p:cNvPr>
          <p:cNvSpPr/>
          <p:nvPr/>
        </p:nvSpPr>
        <p:spPr bwMode="auto">
          <a:xfrm>
            <a:off x="1905000" y="3429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AD16F739-3CC4-644D-85DA-C907F0F337F6}"/>
              </a:ext>
            </a:extLst>
          </p:cNvPr>
          <p:cNvSpPr/>
          <p:nvPr/>
        </p:nvSpPr>
        <p:spPr bwMode="auto">
          <a:xfrm>
            <a:off x="2057400" y="43860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3BAC34C8-C2E4-D740-A4BC-91F0CF1B2E70}"/>
              </a:ext>
            </a:extLst>
          </p:cNvPr>
          <p:cNvSpPr/>
          <p:nvPr/>
        </p:nvSpPr>
        <p:spPr bwMode="auto">
          <a:xfrm>
            <a:off x="3581400" y="2057400"/>
            <a:ext cx="6096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15">
            <a:extLst>
              <a:ext uri="{FF2B5EF4-FFF2-40B4-BE49-F238E27FC236}">
                <a16:creationId xmlns:a16="http://schemas.microsoft.com/office/drawing/2014/main" id="{C8C85FAB-77ED-4E4F-8F3F-39DAEF8B173A}"/>
              </a:ext>
            </a:extLst>
          </p:cNvPr>
          <p:cNvSpPr/>
          <p:nvPr/>
        </p:nvSpPr>
        <p:spPr bwMode="auto">
          <a:xfrm>
            <a:off x="3581400" y="39288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61AEB8CC-B235-104A-83F0-350414CD2831}"/>
              </a:ext>
            </a:extLst>
          </p:cNvPr>
          <p:cNvSpPr/>
          <p:nvPr/>
        </p:nvSpPr>
        <p:spPr bwMode="auto">
          <a:xfrm>
            <a:off x="5105400" y="30144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8" name="Rectangle 17">
            <a:extLst>
              <a:ext uri="{FF2B5EF4-FFF2-40B4-BE49-F238E27FC236}">
                <a16:creationId xmlns:a16="http://schemas.microsoft.com/office/drawing/2014/main" id="{36A7FCA5-6E9A-E94C-9340-851052A1E0F6}"/>
              </a:ext>
            </a:extLst>
          </p:cNvPr>
          <p:cNvSpPr/>
          <p:nvPr/>
        </p:nvSpPr>
        <p:spPr bwMode="auto">
          <a:xfrm>
            <a:off x="6705600" y="29718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TextBox 18">
            <a:extLst>
              <a:ext uri="{FF2B5EF4-FFF2-40B4-BE49-F238E27FC236}">
                <a16:creationId xmlns:a16="http://schemas.microsoft.com/office/drawing/2014/main" id="{BD8900D4-FAEB-AC4C-9A24-E934B956D4F3}"/>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5"/>
              </a:rPr>
              <a:t>Stanford 231n</a:t>
            </a:r>
            <a:endParaRPr lang="en-US" sz="1600" b="0" dirty="0"/>
          </a:p>
        </p:txBody>
      </p:sp>
    </p:spTree>
    <p:custDataLst>
      <p:tags r:id="rId1"/>
    </p:custDataLst>
    <p:extLst>
      <p:ext uri="{BB962C8B-B14F-4D97-AF65-F5344CB8AC3E}">
        <p14:creationId xmlns:p14="http://schemas.microsoft.com/office/powerpoint/2010/main" val="2079920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A56-EE27-0E43-8142-7568BD838EB4}"/>
              </a:ext>
            </a:extLst>
          </p:cNvPr>
          <p:cNvSpPr>
            <a:spLocks noGrp="1"/>
          </p:cNvSpPr>
          <p:nvPr>
            <p:ph type="title"/>
          </p:nvPr>
        </p:nvSpPr>
        <p:spPr/>
        <p:txBody>
          <a:bodyPr/>
          <a:lstStyle/>
          <a:p>
            <a:r>
              <a:rPr lang="en-US" dirty="0"/>
              <a:t>Patterns in gradient flow</a:t>
            </a:r>
          </a:p>
        </p:txBody>
      </p:sp>
      <p:pic>
        <p:nvPicPr>
          <p:cNvPr id="5" name="Picture 4">
            <a:extLst>
              <a:ext uri="{FF2B5EF4-FFF2-40B4-BE49-F238E27FC236}">
                <a16:creationId xmlns:a16="http://schemas.microsoft.com/office/drawing/2014/main" id="{3FC128CF-3DFB-084C-9A6D-0D4962038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071" y="1219200"/>
            <a:ext cx="5801015" cy="3429000"/>
          </a:xfrm>
          <a:prstGeom prst="rect">
            <a:avLst/>
          </a:prstGeom>
        </p:spPr>
      </p:pic>
      <p:sp>
        <p:nvSpPr>
          <p:cNvPr id="10" name="Rectangle 9">
            <a:extLst>
              <a:ext uri="{FF2B5EF4-FFF2-40B4-BE49-F238E27FC236}">
                <a16:creationId xmlns:a16="http://schemas.microsoft.com/office/drawing/2014/main" id="{335F90A8-EF3C-FE4D-B0F2-EEE089A737CF}"/>
              </a:ext>
            </a:extLst>
          </p:cNvPr>
          <p:cNvSpPr/>
          <p:nvPr/>
        </p:nvSpPr>
        <p:spPr bwMode="auto">
          <a:xfrm>
            <a:off x="1955143" y="16002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623F00E8-2F03-C84B-8811-668DD75AFA1E}"/>
              </a:ext>
            </a:extLst>
          </p:cNvPr>
          <p:cNvSpPr/>
          <p:nvPr/>
        </p:nvSpPr>
        <p:spPr bwMode="auto">
          <a:xfrm>
            <a:off x="1988671" y="25146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7B45532B-8FC2-8E44-9C63-BAB03CA4C370}"/>
              </a:ext>
            </a:extLst>
          </p:cNvPr>
          <p:cNvSpPr/>
          <p:nvPr/>
        </p:nvSpPr>
        <p:spPr bwMode="auto">
          <a:xfrm>
            <a:off x="1912471" y="3429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AD16F739-3CC4-644D-85DA-C907F0F337F6}"/>
              </a:ext>
            </a:extLst>
          </p:cNvPr>
          <p:cNvSpPr/>
          <p:nvPr/>
        </p:nvSpPr>
        <p:spPr bwMode="auto">
          <a:xfrm>
            <a:off x="2064871" y="43860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5" name="Rectangle 14">
            <a:extLst>
              <a:ext uri="{FF2B5EF4-FFF2-40B4-BE49-F238E27FC236}">
                <a16:creationId xmlns:a16="http://schemas.microsoft.com/office/drawing/2014/main" id="{3BAC34C8-C2E4-D740-A4BC-91F0CF1B2E70}"/>
              </a:ext>
            </a:extLst>
          </p:cNvPr>
          <p:cNvSpPr/>
          <p:nvPr/>
        </p:nvSpPr>
        <p:spPr bwMode="auto">
          <a:xfrm>
            <a:off x="3588871" y="2057400"/>
            <a:ext cx="6096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6" name="Rectangle 15">
            <a:extLst>
              <a:ext uri="{FF2B5EF4-FFF2-40B4-BE49-F238E27FC236}">
                <a16:creationId xmlns:a16="http://schemas.microsoft.com/office/drawing/2014/main" id="{C8C85FAB-77ED-4E4F-8F3F-39DAEF8B173A}"/>
              </a:ext>
            </a:extLst>
          </p:cNvPr>
          <p:cNvSpPr/>
          <p:nvPr/>
        </p:nvSpPr>
        <p:spPr bwMode="auto">
          <a:xfrm>
            <a:off x="3588871" y="39288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7" name="Rectangle 16">
            <a:extLst>
              <a:ext uri="{FF2B5EF4-FFF2-40B4-BE49-F238E27FC236}">
                <a16:creationId xmlns:a16="http://schemas.microsoft.com/office/drawing/2014/main" id="{61AEB8CC-B235-104A-83F0-350414CD2831}"/>
              </a:ext>
            </a:extLst>
          </p:cNvPr>
          <p:cNvSpPr/>
          <p:nvPr/>
        </p:nvSpPr>
        <p:spPr bwMode="auto">
          <a:xfrm>
            <a:off x="5112871" y="2996184"/>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0" name="TextBox 19">
            <a:extLst>
              <a:ext uri="{FF2B5EF4-FFF2-40B4-BE49-F238E27FC236}">
                <a16:creationId xmlns:a16="http://schemas.microsoft.com/office/drawing/2014/main" id="{9CE3812B-BAD8-AF47-B369-C8031984BD82}"/>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5"/>
              </a:rPr>
              <a:t>Stanford 231n</a:t>
            </a:r>
            <a:endParaRPr lang="en-US" sz="1600" b="0" dirty="0"/>
          </a:p>
        </p:txBody>
      </p:sp>
      <p:sp>
        <p:nvSpPr>
          <p:cNvPr id="21" name="TextBox 20">
            <a:extLst>
              <a:ext uri="{FF2B5EF4-FFF2-40B4-BE49-F238E27FC236}">
                <a16:creationId xmlns:a16="http://schemas.microsoft.com/office/drawing/2014/main" id="{D25A5BF2-3BDD-6C47-960F-4E2004DF4439}"/>
              </a:ext>
            </a:extLst>
          </p:cNvPr>
          <p:cNvSpPr txBox="1"/>
          <p:nvPr/>
        </p:nvSpPr>
        <p:spPr>
          <a:xfrm>
            <a:off x="1996945" y="4872335"/>
            <a:ext cx="4344459" cy="461665"/>
          </a:xfrm>
          <a:prstGeom prst="rect">
            <a:avLst/>
          </a:prstGeom>
          <a:noFill/>
        </p:spPr>
        <p:txBody>
          <a:bodyPr wrap="none" rtlCol="0">
            <a:spAutoFit/>
          </a:bodyPr>
          <a:lstStyle/>
          <a:p>
            <a:r>
              <a:rPr lang="en-US" b="0" dirty="0">
                <a:solidFill>
                  <a:srgbClr val="FF0000"/>
                </a:solidFill>
              </a:rPr>
              <a:t>Add gate: “gradient distributor”</a:t>
            </a:r>
          </a:p>
        </p:txBody>
      </p:sp>
    </p:spTree>
    <p:custDataLst>
      <p:tags r:id="rId1"/>
    </p:custDataLst>
    <p:extLst>
      <p:ext uri="{BB962C8B-B14F-4D97-AF65-F5344CB8AC3E}">
        <p14:creationId xmlns:p14="http://schemas.microsoft.com/office/powerpoint/2010/main" val="9771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pPr eaLnBrk="1" hangingPunct="1"/>
            <a:r>
              <a:rPr lang="en-US" sz="3600" dirty="0">
                <a:latin typeface="+mn-lt"/>
              </a:rPr>
              <a:t>“Deep” pipeline</a:t>
            </a:r>
          </a:p>
        </p:txBody>
      </p:sp>
      <p:sp>
        <p:nvSpPr>
          <p:cNvPr id="10242" name="Content Placeholder 2"/>
          <p:cNvSpPr>
            <a:spLocks noGrp="1"/>
          </p:cNvSpPr>
          <p:nvPr>
            <p:ph idx="1"/>
          </p:nvPr>
        </p:nvSpPr>
        <p:spPr>
          <a:xfrm>
            <a:off x="685800" y="3352800"/>
            <a:ext cx="7772400" cy="2895600"/>
          </a:xfrm>
        </p:spPr>
        <p:txBody>
          <a:bodyPr/>
          <a:lstStyle/>
          <a:p>
            <a:pPr marL="342865" lvl="1" indent="-342865" eaLnBrk="1" hangingPunct="1">
              <a:spcAft>
                <a:spcPts val="1200"/>
              </a:spcAft>
              <a:buFont typeface="Arial"/>
              <a:buChar char="•"/>
            </a:pPr>
            <a:r>
              <a:rPr lang="en-US" sz="2800" dirty="0"/>
              <a:t>Learn a </a:t>
            </a:r>
            <a:r>
              <a:rPr lang="en-US" sz="2800" i="1" dirty="0"/>
              <a:t>feature hierarchy</a:t>
            </a:r>
            <a:endParaRPr lang="en-US" sz="2800" dirty="0">
              <a:sym typeface="Wingdings" charset="0"/>
            </a:endParaRPr>
          </a:p>
          <a:p>
            <a:pPr marL="342865" lvl="1" indent="-342865" eaLnBrk="1" hangingPunct="1">
              <a:spcAft>
                <a:spcPts val="1200"/>
              </a:spcAft>
              <a:buFont typeface="Arial"/>
              <a:buChar char="•"/>
            </a:pPr>
            <a:r>
              <a:rPr lang="en-US" sz="2800" dirty="0"/>
              <a:t>Each layer extracts features from the output of previous layer</a:t>
            </a:r>
          </a:p>
          <a:p>
            <a:pPr marL="342865" lvl="1" indent="-342865" eaLnBrk="1" hangingPunct="1">
              <a:spcAft>
                <a:spcPts val="1200"/>
              </a:spcAft>
              <a:buFont typeface="Arial"/>
              <a:buChar char="•"/>
            </a:pPr>
            <a:r>
              <a:rPr lang="en-US" sz="2800" dirty="0"/>
              <a:t>All layers are trained jointly</a:t>
            </a:r>
          </a:p>
        </p:txBody>
      </p:sp>
      <p:sp>
        <p:nvSpPr>
          <p:cNvPr id="2" name="Rounded Rectangle 1"/>
          <p:cNvSpPr>
            <a:spLocks noChangeArrowheads="1"/>
          </p:cNvSpPr>
          <p:nvPr/>
        </p:nvSpPr>
        <p:spPr bwMode="auto">
          <a:xfrm>
            <a:off x="16764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b="0" dirty="0">
                <a:latin typeface="+mn-lt"/>
                <a:ea typeface="+mn-ea"/>
                <a:cs typeface="Adobe Caslon Pro"/>
              </a:rPr>
              <a:t>Layer 1</a:t>
            </a:r>
          </a:p>
        </p:txBody>
      </p:sp>
      <p:sp>
        <p:nvSpPr>
          <p:cNvPr id="12" name="Rounded Rectangle 11"/>
          <p:cNvSpPr>
            <a:spLocks noChangeArrowheads="1"/>
          </p:cNvSpPr>
          <p:nvPr/>
        </p:nvSpPr>
        <p:spPr bwMode="auto">
          <a:xfrm>
            <a:off x="37338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b="0" dirty="0">
                <a:latin typeface="+mn-lt"/>
                <a:ea typeface="+mn-ea"/>
                <a:cs typeface="Adobe Caslon Pro"/>
              </a:rPr>
              <a:t>Layer 2</a:t>
            </a:r>
          </a:p>
        </p:txBody>
      </p:sp>
      <p:sp>
        <p:nvSpPr>
          <p:cNvPr id="13" name="Rounded Rectangle 12"/>
          <p:cNvSpPr>
            <a:spLocks noChangeArrowheads="1"/>
          </p:cNvSpPr>
          <p:nvPr/>
        </p:nvSpPr>
        <p:spPr bwMode="auto">
          <a:xfrm>
            <a:off x="5791200" y="1600200"/>
            <a:ext cx="1524000" cy="838200"/>
          </a:xfrm>
          <a:prstGeom prst="roundRect">
            <a:avLst>
              <a:gd name="adj" fmla="val 16667"/>
            </a:avLst>
          </a:prstGeom>
          <a:gradFill rotWithShape="1">
            <a:gsLst>
              <a:gs pos="0">
                <a:srgbClr val="FF8F26"/>
              </a:gs>
              <a:gs pos="20000">
                <a:srgbClr val="FF8F2A"/>
              </a:gs>
              <a:gs pos="100000">
                <a:srgbClr val="CB6C1D"/>
              </a:gs>
            </a:gsLst>
            <a:lin ang="5400000"/>
          </a:gradFill>
          <a:ln w="9525">
            <a:solidFill>
              <a:srgbClr val="F69240"/>
            </a:solidFill>
            <a:round/>
            <a:headEnd/>
            <a:tailEnd/>
          </a:ln>
          <a:effectLst>
            <a:outerShdw dist="23000" dir="5400000" rotWithShape="0">
              <a:srgbClr val="808080">
                <a:alpha val="34998"/>
              </a:srgbClr>
            </a:outerShdw>
          </a:effectLst>
        </p:spPr>
        <p:txBody>
          <a:bodyPr lIns="91430" tIns="45715" rIns="91430" bIns="45715" anchor="ctr"/>
          <a:lstStyle/>
          <a:p>
            <a:pPr algn="ctr">
              <a:defRPr/>
            </a:pPr>
            <a:r>
              <a:rPr lang="en-US" sz="2000" b="0" dirty="0">
                <a:latin typeface="+mn-lt"/>
                <a:ea typeface="+mn-ea"/>
                <a:cs typeface="Adobe Caslon Pro"/>
              </a:rPr>
              <a:t>Layer 3</a:t>
            </a:r>
          </a:p>
        </p:txBody>
      </p:sp>
      <p:sp>
        <p:nvSpPr>
          <p:cNvPr id="19" name="Right Arrow 18"/>
          <p:cNvSpPr>
            <a:spLocks noChangeArrowheads="1"/>
          </p:cNvSpPr>
          <p:nvPr/>
        </p:nvSpPr>
        <p:spPr bwMode="auto">
          <a:xfrm>
            <a:off x="7315200"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b="0">
              <a:latin typeface="+mn-lt"/>
              <a:ea typeface="+mn-ea"/>
              <a:cs typeface="+mn-cs"/>
            </a:endParaRPr>
          </a:p>
        </p:txBody>
      </p:sp>
      <p:sp>
        <p:nvSpPr>
          <p:cNvPr id="10252" name="TextBox 19"/>
          <p:cNvSpPr txBox="1">
            <a:spLocks noChangeArrowheads="1"/>
          </p:cNvSpPr>
          <p:nvPr/>
        </p:nvSpPr>
        <p:spPr bwMode="auto">
          <a:xfrm>
            <a:off x="7924800" y="1828800"/>
            <a:ext cx="952485" cy="400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b="0" dirty="0">
                <a:latin typeface="+mn-lt"/>
              </a:rPr>
              <a:t>Output</a:t>
            </a:r>
          </a:p>
        </p:txBody>
      </p:sp>
      <p:sp>
        <p:nvSpPr>
          <p:cNvPr id="10253" name="TextBox 20"/>
          <p:cNvSpPr txBox="1">
            <a:spLocks noChangeArrowheads="1"/>
          </p:cNvSpPr>
          <p:nvPr/>
        </p:nvSpPr>
        <p:spPr bwMode="auto">
          <a:xfrm>
            <a:off x="76200" y="1730524"/>
            <a:ext cx="1133754" cy="7078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1430" tIns="45715" rIns="91430" bIns="45715">
            <a:spAutoFit/>
          </a:bodyPr>
          <a:lstStyle>
            <a:lvl1pPr eaLnBrk="0" hangingPunct="0">
              <a:defRPr>
                <a:solidFill>
                  <a:schemeClr val="tx1"/>
                </a:solidFill>
                <a:latin typeface="Arial" charset="0"/>
                <a:ea typeface="ＭＳ Ｐゴシック" charset="0"/>
                <a:cs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sz="2000" b="0" dirty="0">
                <a:latin typeface="+mn-lt"/>
              </a:rPr>
              <a:t>Raw input</a:t>
            </a:r>
          </a:p>
        </p:txBody>
      </p:sp>
      <p:sp>
        <p:nvSpPr>
          <p:cNvPr id="15" name="Right Arrow 14"/>
          <p:cNvSpPr>
            <a:spLocks noChangeArrowheads="1"/>
          </p:cNvSpPr>
          <p:nvPr/>
        </p:nvSpPr>
        <p:spPr bwMode="auto">
          <a:xfrm>
            <a:off x="52609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b="0">
              <a:latin typeface="+mn-lt"/>
              <a:ea typeface="+mn-ea"/>
              <a:cs typeface="+mn-cs"/>
            </a:endParaRPr>
          </a:p>
        </p:txBody>
      </p:sp>
      <p:sp>
        <p:nvSpPr>
          <p:cNvPr id="20" name="Right Arrow 19"/>
          <p:cNvSpPr>
            <a:spLocks noChangeArrowheads="1"/>
          </p:cNvSpPr>
          <p:nvPr/>
        </p:nvSpPr>
        <p:spPr bwMode="auto">
          <a:xfrm>
            <a:off x="32035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b="0">
              <a:latin typeface="+mn-lt"/>
              <a:ea typeface="+mn-ea"/>
              <a:cs typeface="+mn-cs"/>
            </a:endParaRPr>
          </a:p>
        </p:txBody>
      </p:sp>
      <p:sp>
        <p:nvSpPr>
          <p:cNvPr id="21" name="Right Arrow 20"/>
          <p:cNvSpPr>
            <a:spLocks noChangeArrowheads="1"/>
          </p:cNvSpPr>
          <p:nvPr/>
        </p:nvSpPr>
        <p:spPr bwMode="auto">
          <a:xfrm>
            <a:off x="1146175" y="1905000"/>
            <a:ext cx="533400" cy="266700"/>
          </a:xfrm>
          <a:prstGeom prst="rightArrow">
            <a:avLst>
              <a:gd name="adj1" fmla="val 50000"/>
              <a:gd name="adj2" fmla="val 50000"/>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lIns="91430" tIns="45715" rIns="91430" bIns="45715" anchor="ctr"/>
          <a:lstStyle/>
          <a:p>
            <a:pPr algn="ctr">
              <a:defRPr/>
            </a:pPr>
            <a:endParaRPr lang="en-US" sz="2000" b="0">
              <a:latin typeface="+mn-lt"/>
              <a:ea typeface="+mn-ea"/>
              <a:cs typeface="+mn-cs"/>
            </a:endParaRPr>
          </a:p>
        </p:txBody>
      </p:sp>
    </p:spTree>
    <p:extLst>
      <p:ext uri="{BB962C8B-B14F-4D97-AF65-F5344CB8AC3E}">
        <p14:creationId xmlns:p14="http://schemas.microsoft.com/office/powerpoint/2010/main" val="3519865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A56-EE27-0E43-8142-7568BD838EB4}"/>
              </a:ext>
            </a:extLst>
          </p:cNvPr>
          <p:cNvSpPr>
            <a:spLocks noGrp="1"/>
          </p:cNvSpPr>
          <p:nvPr>
            <p:ph type="title"/>
          </p:nvPr>
        </p:nvSpPr>
        <p:spPr/>
        <p:txBody>
          <a:bodyPr/>
          <a:lstStyle/>
          <a:p>
            <a:r>
              <a:rPr lang="en-US" dirty="0"/>
              <a:t>Patterns in gradient flow</a:t>
            </a:r>
          </a:p>
        </p:txBody>
      </p:sp>
      <p:pic>
        <p:nvPicPr>
          <p:cNvPr id="5" name="Picture 4">
            <a:extLst>
              <a:ext uri="{FF2B5EF4-FFF2-40B4-BE49-F238E27FC236}">
                <a16:creationId xmlns:a16="http://schemas.microsoft.com/office/drawing/2014/main" id="{3FC128CF-3DFB-084C-9A6D-0D4962038E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071" y="1219200"/>
            <a:ext cx="5801015" cy="3429000"/>
          </a:xfrm>
          <a:prstGeom prst="rect">
            <a:avLst/>
          </a:prstGeom>
        </p:spPr>
      </p:pic>
      <p:sp>
        <p:nvSpPr>
          <p:cNvPr id="10" name="Rectangle 9">
            <a:extLst>
              <a:ext uri="{FF2B5EF4-FFF2-40B4-BE49-F238E27FC236}">
                <a16:creationId xmlns:a16="http://schemas.microsoft.com/office/drawing/2014/main" id="{335F90A8-EF3C-FE4D-B0F2-EEE089A737CF}"/>
              </a:ext>
            </a:extLst>
          </p:cNvPr>
          <p:cNvSpPr/>
          <p:nvPr/>
        </p:nvSpPr>
        <p:spPr bwMode="auto">
          <a:xfrm>
            <a:off x="1955143" y="16002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7B45532B-8FC2-8E44-9C63-BAB03CA4C370}"/>
              </a:ext>
            </a:extLst>
          </p:cNvPr>
          <p:cNvSpPr/>
          <p:nvPr/>
        </p:nvSpPr>
        <p:spPr bwMode="auto">
          <a:xfrm>
            <a:off x="1912471" y="3429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4" name="Rectangle 13">
            <a:extLst>
              <a:ext uri="{FF2B5EF4-FFF2-40B4-BE49-F238E27FC236}">
                <a16:creationId xmlns:a16="http://schemas.microsoft.com/office/drawing/2014/main" id="{AD16F739-3CC4-644D-85DA-C907F0F337F6}"/>
              </a:ext>
            </a:extLst>
          </p:cNvPr>
          <p:cNvSpPr/>
          <p:nvPr/>
        </p:nvSpPr>
        <p:spPr bwMode="auto">
          <a:xfrm>
            <a:off x="2995016" y="46146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TextBox 18">
            <a:extLst>
              <a:ext uri="{FF2B5EF4-FFF2-40B4-BE49-F238E27FC236}">
                <a16:creationId xmlns:a16="http://schemas.microsoft.com/office/drawing/2014/main" id="{A943E042-2781-A549-86A5-7BE98686600D}"/>
              </a:ext>
            </a:extLst>
          </p:cNvPr>
          <p:cNvSpPr txBox="1"/>
          <p:nvPr/>
        </p:nvSpPr>
        <p:spPr>
          <a:xfrm>
            <a:off x="1996945" y="4872335"/>
            <a:ext cx="4344459" cy="461665"/>
          </a:xfrm>
          <a:prstGeom prst="rect">
            <a:avLst/>
          </a:prstGeom>
          <a:noFill/>
        </p:spPr>
        <p:txBody>
          <a:bodyPr wrap="none" rtlCol="0">
            <a:spAutoFit/>
          </a:bodyPr>
          <a:lstStyle/>
          <a:p>
            <a:r>
              <a:rPr lang="en-US" b="0" dirty="0">
                <a:solidFill>
                  <a:srgbClr val="FF0000"/>
                </a:solidFill>
              </a:rPr>
              <a:t>Add gate: “gradient distributor”</a:t>
            </a:r>
          </a:p>
        </p:txBody>
      </p:sp>
      <p:sp>
        <p:nvSpPr>
          <p:cNvPr id="20" name="TextBox 19">
            <a:extLst>
              <a:ext uri="{FF2B5EF4-FFF2-40B4-BE49-F238E27FC236}">
                <a16:creationId xmlns:a16="http://schemas.microsoft.com/office/drawing/2014/main" id="{E7FF87A7-FD79-8B4E-BBC5-493F6383C93A}"/>
              </a:ext>
            </a:extLst>
          </p:cNvPr>
          <p:cNvSpPr txBox="1"/>
          <p:nvPr/>
        </p:nvSpPr>
        <p:spPr>
          <a:xfrm>
            <a:off x="2004416" y="5329535"/>
            <a:ext cx="4624984" cy="461665"/>
          </a:xfrm>
          <a:prstGeom prst="rect">
            <a:avLst/>
          </a:prstGeom>
          <a:noFill/>
        </p:spPr>
        <p:txBody>
          <a:bodyPr wrap="none" rtlCol="0">
            <a:spAutoFit/>
          </a:bodyPr>
          <a:lstStyle/>
          <a:p>
            <a:r>
              <a:rPr lang="en-US" b="0" dirty="0">
                <a:solidFill>
                  <a:srgbClr val="FF0000"/>
                </a:solidFill>
              </a:rPr>
              <a:t>Multiply gate: “gradient switcher”</a:t>
            </a:r>
          </a:p>
        </p:txBody>
      </p:sp>
      <p:sp>
        <p:nvSpPr>
          <p:cNvPr id="21" name="TextBox 20">
            <a:extLst>
              <a:ext uri="{FF2B5EF4-FFF2-40B4-BE49-F238E27FC236}">
                <a16:creationId xmlns:a16="http://schemas.microsoft.com/office/drawing/2014/main" id="{4ACAE6CA-CA8E-1040-B61A-3AEF28449287}"/>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5"/>
              </a:rPr>
              <a:t>Stanford 231n</a:t>
            </a:r>
            <a:endParaRPr lang="en-US" sz="1600" b="0" dirty="0"/>
          </a:p>
        </p:txBody>
      </p:sp>
      <p:sp>
        <p:nvSpPr>
          <p:cNvPr id="22" name="Rectangle 21">
            <a:extLst>
              <a:ext uri="{FF2B5EF4-FFF2-40B4-BE49-F238E27FC236}">
                <a16:creationId xmlns:a16="http://schemas.microsoft.com/office/drawing/2014/main" id="{B4A06D27-15CF-ED4D-BCE7-24C1AA8675CB}"/>
              </a:ext>
            </a:extLst>
          </p:cNvPr>
          <p:cNvSpPr/>
          <p:nvPr/>
        </p:nvSpPr>
        <p:spPr bwMode="auto">
          <a:xfrm>
            <a:off x="2064871" y="4386072"/>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111582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BCA56-EE27-0E43-8142-7568BD838EB4}"/>
              </a:ext>
            </a:extLst>
          </p:cNvPr>
          <p:cNvSpPr>
            <a:spLocks noGrp="1"/>
          </p:cNvSpPr>
          <p:nvPr>
            <p:ph type="title"/>
          </p:nvPr>
        </p:nvSpPr>
        <p:spPr/>
        <p:txBody>
          <a:bodyPr/>
          <a:lstStyle/>
          <a:p>
            <a:r>
              <a:rPr lang="en-US" dirty="0"/>
              <a:t>Patterns in gradient flow</a:t>
            </a:r>
          </a:p>
        </p:txBody>
      </p:sp>
      <p:pic>
        <p:nvPicPr>
          <p:cNvPr id="5" name="Picture 4">
            <a:extLst>
              <a:ext uri="{FF2B5EF4-FFF2-40B4-BE49-F238E27FC236}">
                <a16:creationId xmlns:a16="http://schemas.microsoft.com/office/drawing/2014/main" id="{3FC128CF-3DFB-084C-9A6D-0D4962038E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0071" y="1219200"/>
            <a:ext cx="5801015" cy="3429000"/>
          </a:xfrm>
          <a:prstGeom prst="rect">
            <a:avLst/>
          </a:prstGeom>
        </p:spPr>
      </p:pic>
      <p:sp>
        <p:nvSpPr>
          <p:cNvPr id="13" name="Rectangle 12">
            <a:extLst>
              <a:ext uri="{FF2B5EF4-FFF2-40B4-BE49-F238E27FC236}">
                <a16:creationId xmlns:a16="http://schemas.microsoft.com/office/drawing/2014/main" id="{7B45532B-8FC2-8E44-9C63-BAB03CA4C370}"/>
              </a:ext>
            </a:extLst>
          </p:cNvPr>
          <p:cNvSpPr/>
          <p:nvPr/>
        </p:nvSpPr>
        <p:spPr bwMode="auto">
          <a:xfrm>
            <a:off x="1912471" y="3429000"/>
            <a:ext cx="6858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9" name="TextBox 18">
            <a:extLst>
              <a:ext uri="{FF2B5EF4-FFF2-40B4-BE49-F238E27FC236}">
                <a16:creationId xmlns:a16="http://schemas.microsoft.com/office/drawing/2014/main" id="{A943E042-2781-A549-86A5-7BE98686600D}"/>
              </a:ext>
            </a:extLst>
          </p:cNvPr>
          <p:cNvSpPr txBox="1"/>
          <p:nvPr/>
        </p:nvSpPr>
        <p:spPr>
          <a:xfrm>
            <a:off x="1996945" y="4872335"/>
            <a:ext cx="4344459" cy="461665"/>
          </a:xfrm>
          <a:prstGeom prst="rect">
            <a:avLst/>
          </a:prstGeom>
          <a:noFill/>
        </p:spPr>
        <p:txBody>
          <a:bodyPr wrap="none" rtlCol="0">
            <a:spAutoFit/>
          </a:bodyPr>
          <a:lstStyle/>
          <a:p>
            <a:r>
              <a:rPr lang="en-US" b="0" dirty="0">
                <a:solidFill>
                  <a:srgbClr val="FF0000"/>
                </a:solidFill>
              </a:rPr>
              <a:t>Add gate: “gradient distributor”</a:t>
            </a:r>
          </a:p>
        </p:txBody>
      </p:sp>
      <p:sp>
        <p:nvSpPr>
          <p:cNvPr id="20" name="TextBox 19">
            <a:extLst>
              <a:ext uri="{FF2B5EF4-FFF2-40B4-BE49-F238E27FC236}">
                <a16:creationId xmlns:a16="http://schemas.microsoft.com/office/drawing/2014/main" id="{E7FF87A7-FD79-8B4E-BBC5-493F6383C93A}"/>
              </a:ext>
            </a:extLst>
          </p:cNvPr>
          <p:cNvSpPr txBox="1"/>
          <p:nvPr/>
        </p:nvSpPr>
        <p:spPr>
          <a:xfrm>
            <a:off x="2004416" y="5329535"/>
            <a:ext cx="4624984" cy="461665"/>
          </a:xfrm>
          <a:prstGeom prst="rect">
            <a:avLst/>
          </a:prstGeom>
          <a:noFill/>
        </p:spPr>
        <p:txBody>
          <a:bodyPr wrap="none" rtlCol="0">
            <a:spAutoFit/>
          </a:bodyPr>
          <a:lstStyle/>
          <a:p>
            <a:r>
              <a:rPr lang="en-US" b="0" dirty="0">
                <a:solidFill>
                  <a:srgbClr val="FF0000"/>
                </a:solidFill>
              </a:rPr>
              <a:t>Multiply gate: “gradient switcher”</a:t>
            </a:r>
          </a:p>
        </p:txBody>
      </p:sp>
      <p:sp>
        <p:nvSpPr>
          <p:cNvPr id="11" name="TextBox 10">
            <a:extLst>
              <a:ext uri="{FF2B5EF4-FFF2-40B4-BE49-F238E27FC236}">
                <a16:creationId xmlns:a16="http://schemas.microsoft.com/office/drawing/2014/main" id="{81C5EEA6-357B-0A4C-9AB6-B02B36B086C2}"/>
              </a:ext>
            </a:extLst>
          </p:cNvPr>
          <p:cNvSpPr txBox="1"/>
          <p:nvPr/>
        </p:nvSpPr>
        <p:spPr>
          <a:xfrm>
            <a:off x="2004416" y="5786735"/>
            <a:ext cx="3829895" cy="461665"/>
          </a:xfrm>
          <a:prstGeom prst="rect">
            <a:avLst/>
          </a:prstGeom>
          <a:noFill/>
        </p:spPr>
        <p:txBody>
          <a:bodyPr wrap="none" rtlCol="0">
            <a:spAutoFit/>
          </a:bodyPr>
          <a:lstStyle/>
          <a:p>
            <a:r>
              <a:rPr lang="en-US" b="0" dirty="0">
                <a:solidFill>
                  <a:srgbClr val="FF0000"/>
                </a:solidFill>
              </a:rPr>
              <a:t>Max gate: “gradient router”</a:t>
            </a:r>
          </a:p>
        </p:txBody>
      </p:sp>
      <p:sp>
        <p:nvSpPr>
          <p:cNvPr id="15" name="TextBox 14">
            <a:extLst>
              <a:ext uri="{FF2B5EF4-FFF2-40B4-BE49-F238E27FC236}">
                <a16:creationId xmlns:a16="http://schemas.microsoft.com/office/drawing/2014/main" id="{A9D86293-0F5D-1240-900D-7DBFF2AF9957}"/>
              </a:ext>
            </a:extLst>
          </p:cNvPr>
          <p:cNvSpPr txBox="1"/>
          <p:nvPr/>
        </p:nvSpPr>
        <p:spPr>
          <a:xfrm>
            <a:off x="6858000" y="6443246"/>
            <a:ext cx="2238113" cy="338554"/>
          </a:xfrm>
          <a:prstGeom prst="rect">
            <a:avLst/>
          </a:prstGeom>
          <a:noFill/>
        </p:spPr>
        <p:txBody>
          <a:bodyPr wrap="none" rtlCol="0">
            <a:spAutoFit/>
          </a:bodyPr>
          <a:lstStyle/>
          <a:p>
            <a:r>
              <a:rPr lang="en-US" sz="1600" b="0" dirty="0"/>
              <a:t>Source: </a:t>
            </a:r>
            <a:r>
              <a:rPr lang="en-US" sz="1600" b="0" dirty="0">
                <a:hlinkClick r:id="rId4"/>
              </a:rPr>
              <a:t>Stanford 231n</a:t>
            </a:r>
            <a:endParaRPr lang="en-US" sz="1600" b="0" dirty="0"/>
          </a:p>
        </p:txBody>
      </p:sp>
    </p:spTree>
    <p:custDataLst>
      <p:tags r:id="rId1"/>
    </p:custDataLst>
    <p:extLst>
      <p:ext uri="{BB962C8B-B14F-4D97-AF65-F5344CB8AC3E}">
        <p14:creationId xmlns:p14="http://schemas.microsoft.com/office/powerpoint/2010/main" val="234153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82B35E5D-25A8-E34C-9BCC-8BBE37C8BF2D}"/>
              </a:ext>
            </a:extLst>
          </p:cNvPr>
          <p:cNvSpPr/>
          <p:nvPr/>
        </p:nvSpPr>
        <p:spPr bwMode="auto">
          <a:xfrm>
            <a:off x="2734413" y="3457350"/>
            <a:ext cx="3581788" cy="1381372"/>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cs typeface="Arial" charset="0"/>
            </a:endParaRPr>
          </a:p>
        </p:txBody>
      </p: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Dealing with vectors</a:t>
            </a:r>
          </a:p>
        </p:txBody>
      </p: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A2C5D04-5AB9-4349-B752-28C2812FF73A}"/>
                  </a:ext>
                </a:extLst>
              </p:cNvPr>
              <p:cNvSpPr/>
              <p:nvPr/>
            </p:nvSpPr>
            <p:spPr>
              <a:xfrm>
                <a:off x="381000" y="3796747"/>
                <a:ext cx="528927"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oMath>
                  </m:oMathPara>
                </a14:m>
                <a:endParaRPr lang="en-US" sz="3200" dirty="0"/>
              </a:p>
            </p:txBody>
          </p:sp>
        </mc:Choice>
        <mc:Fallback xmlns="">
          <p:sp>
            <p:nvSpPr>
              <p:cNvPr id="46" name="Rectangle 45">
                <a:extLst>
                  <a:ext uri="{FF2B5EF4-FFF2-40B4-BE49-F238E27FC236}">
                    <a16:creationId xmlns:a16="http://schemas.microsoft.com/office/drawing/2014/main" id="{1A2C5D04-5AB9-4349-B752-28C2812FF73A}"/>
                  </a:ext>
                </a:extLst>
              </p:cNvPr>
              <p:cNvSpPr>
                <a:spLocks noRot="1" noChangeAspect="1" noMove="1" noResize="1" noEditPoints="1" noAdjustHandles="1" noChangeArrowheads="1" noChangeShapeType="1" noTextEdit="1"/>
              </p:cNvSpPr>
              <p:nvPr/>
            </p:nvSpPr>
            <p:spPr>
              <a:xfrm>
                <a:off x="381000" y="3796747"/>
                <a:ext cx="528927"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9087AF4-8256-1943-9421-F8B49D67CA50}"/>
                  </a:ext>
                </a:extLst>
              </p:cNvPr>
              <p:cNvSpPr/>
              <p:nvPr/>
            </p:nvSpPr>
            <p:spPr>
              <a:xfrm>
                <a:off x="8144857" y="3796747"/>
                <a:ext cx="504241"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p>
            </p:txBody>
          </p:sp>
        </mc:Choice>
        <mc:Fallback xmlns="">
          <p:sp>
            <p:nvSpPr>
              <p:cNvPr id="47" name="Rectangle 46">
                <a:extLst>
                  <a:ext uri="{FF2B5EF4-FFF2-40B4-BE49-F238E27FC236}">
                    <a16:creationId xmlns:a16="http://schemas.microsoft.com/office/drawing/2014/main" id="{A9087AF4-8256-1943-9421-F8B49D67CA50}"/>
                  </a:ext>
                </a:extLst>
              </p:cNvPr>
              <p:cNvSpPr>
                <a:spLocks noRot="1" noChangeAspect="1" noMove="1" noResize="1" noEditPoints="1" noAdjustHandles="1" noChangeArrowheads="1" noChangeShapeType="1" noTextEdit="1"/>
              </p:cNvSpPr>
              <p:nvPr/>
            </p:nvSpPr>
            <p:spPr>
              <a:xfrm>
                <a:off x="8144857" y="3796747"/>
                <a:ext cx="504241" cy="58477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6DBE57-37F1-C04B-BC55-E67B80611FB7}"/>
                  </a:ext>
                </a:extLst>
              </p:cNvPr>
              <p:cNvSpPr/>
              <p:nvPr/>
            </p:nvSpPr>
            <p:spPr>
              <a:xfrm>
                <a:off x="6850025" y="4375671"/>
                <a:ext cx="706387" cy="816377"/>
              </a:xfrm>
              <a:prstGeom prst="rect">
                <a:avLst/>
              </a:prstGeom>
            </p:spPr>
            <p:txBody>
              <a:bodyPr wrap="square">
                <a:spAutoFit/>
              </a:bodyPr>
              <a:lstStyle/>
              <a:p>
                <a:pPr algn="ct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den>
                    </m:f>
                  </m:oMath>
                </a14:m>
                <a:r>
                  <a:rPr lang="en-US" sz="3200" b="0" dirty="0">
                    <a:solidFill>
                      <a:srgbClr val="C00000"/>
                    </a:solidFill>
                  </a:rPr>
                  <a:t> </a:t>
                </a:r>
              </a:p>
            </p:txBody>
          </p:sp>
        </mc:Choice>
        <mc:Fallback xmlns="">
          <p:sp>
            <p:nvSpPr>
              <p:cNvPr id="48" name="Rectangle 47">
                <a:extLst>
                  <a:ext uri="{FF2B5EF4-FFF2-40B4-BE49-F238E27FC236}">
                    <a16:creationId xmlns:a16="http://schemas.microsoft.com/office/drawing/2014/main" id="{286DBE57-37F1-C04B-BC55-E67B80611FB7}"/>
                  </a:ext>
                </a:extLst>
              </p:cNvPr>
              <p:cNvSpPr>
                <a:spLocks noRot="1" noChangeAspect="1" noMove="1" noResize="1" noEditPoints="1" noAdjustHandles="1" noChangeArrowheads="1" noChangeShapeType="1" noTextEdit="1"/>
              </p:cNvSpPr>
              <p:nvPr/>
            </p:nvSpPr>
            <p:spPr>
              <a:xfrm>
                <a:off x="6850025" y="4375671"/>
                <a:ext cx="706387" cy="816377"/>
              </a:xfrm>
              <a:prstGeom prst="rect">
                <a:avLst/>
              </a:prstGeom>
              <a:blipFill>
                <a:blip r:embed="rId8"/>
                <a:stretch>
                  <a:fillRect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871CE76-EDF9-F048-A96D-C8FB223E4219}"/>
                  </a:ext>
                </a:extLst>
              </p:cNvPr>
              <p:cNvSpPr/>
              <p:nvPr/>
            </p:nvSpPr>
            <p:spPr>
              <a:xfrm>
                <a:off x="3954001" y="3771922"/>
                <a:ext cx="1223668"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oMath>
                  </m:oMathPara>
                </a14:m>
                <a:endParaRPr lang="en-US" sz="3600" dirty="0"/>
              </a:p>
            </p:txBody>
          </p:sp>
        </mc:Choice>
        <mc:Fallback xmlns="">
          <p:sp>
            <p:nvSpPr>
              <p:cNvPr id="50" name="Rectangle 49">
                <a:extLst>
                  <a:ext uri="{FF2B5EF4-FFF2-40B4-BE49-F238E27FC236}">
                    <a16:creationId xmlns:a16="http://schemas.microsoft.com/office/drawing/2014/main" id="{1871CE76-EDF9-F048-A96D-C8FB223E4219}"/>
                  </a:ext>
                </a:extLst>
              </p:cNvPr>
              <p:cNvSpPr>
                <a:spLocks noRot="1" noChangeAspect="1" noMove="1" noResize="1" noEditPoints="1" noAdjustHandles="1" noChangeArrowheads="1" noChangeShapeType="1" noTextEdit="1"/>
              </p:cNvSpPr>
              <p:nvPr/>
            </p:nvSpPr>
            <p:spPr>
              <a:xfrm>
                <a:off x="3954001" y="3771922"/>
                <a:ext cx="1223668" cy="646331"/>
              </a:xfrm>
              <a:prstGeom prst="rect">
                <a:avLst/>
              </a:prstGeom>
              <a:blipFill>
                <a:blip r:embed="rId9"/>
                <a:stretch>
                  <a:fillRect l="-3061" r="-3061"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A1D7391-0C67-3943-88B7-383CE52C06DB}"/>
                  </a:ext>
                </a:extLst>
              </p:cNvPr>
              <p:cNvSpPr/>
              <p:nvPr/>
            </p:nvSpPr>
            <p:spPr>
              <a:xfrm>
                <a:off x="2887274" y="1929448"/>
                <a:ext cx="617926"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dirty="0">
                  <a:solidFill>
                    <a:srgbClr val="9900CC"/>
                  </a:solidFill>
                </a:endParaRPr>
              </a:p>
            </p:txBody>
          </p:sp>
        </mc:Choice>
        <mc:Fallback xmlns="">
          <p:sp>
            <p:nvSpPr>
              <p:cNvPr id="56" name="Rectangle 55">
                <a:extLst>
                  <a:ext uri="{FF2B5EF4-FFF2-40B4-BE49-F238E27FC236}">
                    <a16:creationId xmlns:a16="http://schemas.microsoft.com/office/drawing/2014/main" id="{CA1D7391-0C67-3943-88B7-383CE52C06DB}"/>
                  </a:ext>
                </a:extLst>
              </p:cNvPr>
              <p:cNvSpPr>
                <a:spLocks noRot="1" noChangeAspect="1" noMove="1" noResize="1" noEditPoints="1" noAdjustHandles="1" noChangeArrowheads="1" noChangeShapeType="1" noTextEdit="1"/>
              </p:cNvSpPr>
              <p:nvPr/>
            </p:nvSpPr>
            <p:spPr>
              <a:xfrm>
                <a:off x="2887274" y="1929448"/>
                <a:ext cx="617926" cy="794641"/>
              </a:xfrm>
              <a:prstGeom prst="rect">
                <a:avLst/>
              </a:prstGeom>
              <a:blipFill>
                <a:blip r:embed="rId10"/>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9659358-286D-EA47-ADA6-EB7FD33F90DA}"/>
                  </a:ext>
                </a:extLst>
              </p:cNvPr>
              <p:cNvSpPr/>
              <p:nvPr/>
            </p:nvSpPr>
            <p:spPr>
              <a:xfrm>
                <a:off x="2438400" y="2759236"/>
                <a:ext cx="1523999" cy="707886"/>
              </a:xfrm>
              <a:prstGeom prst="rect">
                <a:avLst/>
              </a:prstGeom>
            </p:spPr>
            <p:txBody>
              <a:bodyPr wrap="square">
                <a:spAutoFit/>
              </a:bodyPr>
              <a:lstStyle/>
              <a:p>
                <a:pPr algn="ctr"/>
                <a14:m>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smtClean="0">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Jacobian</a:t>
                </a:r>
              </a:p>
            </p:txBody>
          </p:sp>
        </mc:Choice>
        <mc:Fallback xmlns="">
          <p:sp>
            <p:nvSpPr>
              <p:cNvPr id="57" name="Rectangle 56">
                <a:extLst>
                  <a:ext uri="{FF2B5EF4-FFF2-40B4-BE49-F238E27FC236}">
                    <a16:creationId xmlns:a16="http://schemas.microsoft.com/office/drawing/2014/main" id="{C9659358-286D-EA47-ADA6-EB7FD33F90DA}"/>
                  </a:ext>
                </a:extLst>
              </p:cNvPr>
              <p:cNvSpPr>
                <a:spLocks noRot="1" noChangeAspect="1" noMove="1" noResize="1" noEditPoints="1" noAdjustHandles="1" noChangeArrowheads="1" noChangeShapeType="1" noTextEdit="1"/>
              </p:cNvSpPr>
              <p:nvPr/>
            </p:nvSpPr>
            <p:spPr>
              <a:xfrm>
                <a:off x="2438400" y="2759236"/>
                <a:ext cx="1523999" cy="707886"/>
              </a:xfrm>
              <a:prstGeom prst="rect">
                <a:avLst/>
              </a:prstGeom>
              <a:blipFill>
                <a:blip r:embed="rId11"/>
                <a:stretch>
                  <a:fillRect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879898-B7B3-CE4D-9217-0AE0B231DC4B}"/>
                  </a:ext>
                </a:extLst>
              </p:cNvPr>
              <p:cNvSpPr/>
              <p:nvPr/>
            </p:nvSpPr>
            <p:spPr>
              <a:xfrm>
                <a:off x="228600" y="4362412"/>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58" name="Rectangle 57">
                <a:extLst>
                  <a:ext uri="{FF2B5EF4-FFF2-40B4-BE49-F238E27FC236}">
                    <a16:creationId xmlns:a16="http://schemas.microsoft.com/office/drawing/2014/main" id="{19879898-B7B3-CE4D-9217-0AE0B231DC4B}"/>
                  </a:ext>
                </a:extLst>
              </p:cNvPr>
              <p:cNvSpPr>
                <a:spLocks noRot="1" noChangeAspect="1" noMove="1" noResize="1" noEditPoints="1" noAdjustHandles="1" noChangeArrowheads="1" noChangeShapeType="1" noTextEdit="1"/>
              </p:cNvSpPr>
              <p:nvPr/>
            </p:nvSpPr>
            <p:spPr>
              <a:xfrm>
                <a:off x="228600" y="4362412"/>
                <a:ext cx="80490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E3AFE89-3E7B-094B-95E6-05C71E9C86E8}"/>
                  </a:ext>
                </a:extLst>
              </p:cNvPr>
              <p:cNvSpPr/>
              <p:nvPr/>
            </p:nvSpPr>
            <p:spPr>
              <a:xfrm>
                <a:off x="7988557" y="4375671"/>
                <a:ext cx="774443"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𝑁</m:t>
                    </m:r>
                  </m:oMath>
                </a14:m>
                <a:r>
                  <a:rPr lang="en-US" sz="2000" b="0" dirty="0">
                    <a:solidFill>
                      <a:srgbClr val="9900CC"/>
                    </a:solidFill>
                  </a:rPr>
                  <a:t> </a:t>
                </a:r>
                <a:endParaRPr lang="en-US" sz="2000" dirty="0"/>
              </a:p>
            </p:txBody>
          </p:sp>
        </mc:Choice>
        <mc:Fallback xmlns="">
          <p:sp>
            <p:nvSpPr>
              <p:cNvPr id="59" name="Rectangle 58">
                <a:extLst>
                  <a:ext uri="{FF2B5EF4-FFF2-40B4-BE49-F238E27FC236}">
                    <a16:creationId xmlns:a16="http://schemas.microsoft.com/office/drawing/2014/main" id="{3E3AFE89-3E7B-094B-95E6-05C71E9C86E8}"/>
                  </a:ext>
                </a:extLst>
              </p:cNvPr>
              <p:cNvSpPr>
                <a:spLocks noRot="1" noChangeAspect="1" noMove="1" noResize="1" noEditPoints="1" noAdjustHandles="1" noChangeArrowheads="1" noChangeShapeType="1" noTextEdit="1"/>
              </p:cNvSpPr>
              <p:nvPr/>
            </p:nvSpPr>
            <p:spPr>
              <a:xfrm>
                <a:off x="7988557" y="4375671"/>
                <a:ext cx="774443"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DFA41E9-880F-E940-9381-E7CB130D6E05}"/>
                  </a:ext>
                </a:extLst>
              </p:cNvPr>
              <p:cNvSpPr/>
              <p:nvPr/>
            </p:nvSpPr>
            <p:spPr>
              <a:xfrm>
                <a:off x="6850025" y="5247063"/>
                <a:ext cx="774443"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𝑁</m:t>
                    </m:r>
                  </m:oMath>
                </a14:m>
                <a:r>
                  <a:rPr lang="en-US" sz="2000" b="0" dirty="0">
                    <a:solidFill>
                      <a:srgbClr val="C00000"/>
                    </a:solidFill>
                  </a:rPr>
                  <a:t> </a:t>
                </a:r>
                <a:endParaRPr lang="en-US" sz="2000" dirty="0">
                  <a:solidFill>
                    <a:srgbClr val="C00000"/>
                  </a:solidFill>
                </a:endParaRPr>
              </a:p>
            </p:txBody>
          </p:sp>
        </mc:Choice>
        <mc:Fallback xmlns="">
          <p:sp>
            <p:nvSpPr>
              <p:cNvPr id="60" name="Rectangle 59">
                <a:extLst>
                  <a:ext uri="{FF2B5EF4-FFF2-40B4-BE49-F238E27FC236}">
                    <a16:creationId xmlns:a16="http://schemas.microsoft.com/office/drawing/2014/main" id="{6DFA41E9-880F-E940-9381-E7CB130D6E05}"/>
                  </a:ext>
                </a:extLst>
              </p:cNvPr>
              <p:cNvSpPr>
                <a:spLocks noRot="1" noChangeAspect="1" noMove="1" noResize="1" noEditPoints="1" noAdjustHandles="1" noChangeArrowheads="1" noChangeShapeType="1" noTextEdit="1"/>
              </p:cNvSpPr>
              <p:nvPr/>
            </p:nvSpPr>
            <p:spPr>
              <a:xfrm>
                <a:off x="6850025" y="5247063"/>
                <a:ext cx="774443" cy="400110"/>
              </a:xfrm>
              <a:prstGeom prst="rect">
                <a:avLst/>
              </a:prstGeom>
              <a:blipFill>
                <a:blip r:embed="rId14"/>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D73633F6-5DE9-3D47-AB45-66D2D15D9346}"/>
              </a:ext>
            </a:extLst>
          </p:cNvPr>
          <p:cNvCxnSpPr>
            <a:cxnSpLocks/>
          </p:cNvCxnSpPr>
          <p:nvPr/>
        </p:nvCxnSpPr>
        <p:spPr bwMode="auto">
          <a:xfrm flipH="1">
            <a:off x="1118536" y="4229122"/>
            <a:ext cx="1616265"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3D081D8-F321-4640-B226-B20DCEECF98D}"/>
                  </a:ext>
                </a:extLst>
              </p:cNvPr>
              <p:cNvSpPr/>
              <p:nvPr/>
            </p:nvSpPr>
            <p:spPr>
              <a:xfrm>
                <a:off x="3377884" y="1409722"/>
                <a:ext cx="3076420" cy="19909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m:t>
                      </m:r>
                      <m:d>
                        <m:dPr>
                          <m:ctrlPr>
                            <a:rPr lang="en-US" b="0" i="1">
                              <a:solidFill>
                                <a:srgbClr val="9900CC"/>
                              </a:solidFill>
                              <a:latin typeface="Cambria Math" panose="02040503050406030204" pitchFamily="18" charset="0"/>
                            </a:rPr>
                          </m:ctrlPr>
                        </m:dPr>
                        <m:e>
                          <m:m>
                            <m:mPr>
                              <m:mcs>
                                <m:mc>
                                  <m:mcPr>
                                    <m:count m:val="3"/>
                                    <m:mcJc m:val="center"/>
                                  </m:mcPr>
                                </m:mc>
                              </m:mcs>
                              <m:ctrlPr>
                                <a:rPr lang="en-US" b="0" i="1">
                                  <a:solidFill>
                                    <a:srgbClr val="9900CC"/>
                                  </a:solidFill>
                                  <a:latin typeface="Cambria Math" panose="02040503050406030204" pitchFamily="18" charset="0"/>
                                </a:rPr>
                              </m:ctrlPr>
                            </m:mPr>
                            <m:mr>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1</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1</m:t>
                                        </m:r>
                                      </m:sub>
                                    </m:sSub>
                                  </m:den>
                                </m:f>
                              </m:e>
                              <m:e>
                                <m:r>
                                  <a:rPr lang="en-US" b="0" i="1">
                                    <a:solidFill>
                                      <a:srgbClr val="9900CC"/>
                                    </a:solidFill>
                                    <a:latin typeface="Cambria Math" panose="02040503050406030204" pitchFamily="18" charset="0"/>
                                  </a:rPr>
                                  <m:t>…</m:t>
                                </m:r>
                              </m:e>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1</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𝑀</m:t>
                                        </m:r>
                                      </m:sub>
                                    </m:sSub>
                                  </m:den>
                                </m:f>
                              </m:e>
                            </m:mr>
                            <m:mr>
                              <m:e>
                                <m:r>
                                  <a:rPr lang="en-US" b="0" i="1">
                                    <a:solidFill>
                                      <a:srgbClr val="9900CC"/>
                                    </a:solidFill>
                                    <a:latin typeface="Cambria Math" panose="02040503050406030204" pitchFamily="18" charset="0"/>
                                  </a:rPr>
                                  <m:t>⋮</m:t>
                                </m:r>
                              </m:e>
                              <m:e>
                                <m:r>
                                  <a:rPr lang="en-US" b="0" i="1">
                                    <a:solidFill>
                                      <a:srgbClr val="9900CC"/>
                                    </a:solidFill>
                                    <a:latin typeface="Cambria Math" panose="02040503050406030204" pitchFamily="18" charset="0"/>
                                  </a:rPr>
                                  <m:t>⋱</m:t>
                                </m:r>
                              </m:e>
                              <m:e>
                                <m:r>
                                  <a:rPr lang="en-US" b="0" i="1">
                                    <a:solidFill>
                                      <a:srgbClr val="9900CC"/>
                                    </a:solidFill>
                                    <a:latin typeface="Cambria Math" panose="02040503050406030204" pitchFamily="18" charset="0"/>
                                  </a:rPr>
                                  <m:t>⋮</m:t>
                                </m:r>
                              </m:e>
                            </m:mr>
                            <m:mr>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𝑁</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1</m:t>
                                        </m:r>
                                      </m:sub>
                                    </m:sSub>
                                  </m:den>
                                </m:f>
                              </m:e>
                              <m:e>
                                <m:r>
                                  <a:rPr lang="en-US" b="0" i="1">
                                    <a:solidFill>
                                      <a:srgbClr val="9900CC"/>
                                    </a:solidFill>
                                    <a:latin typeface="Cambria Math" panose="02040503050406030204" pitchFamily="18" charset="0"/>
                                  </a:rPr>
                                  <m:t>…</m:t>
                                </m:r>
                              </m:e>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𝑁</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𝑀</m:t>
                                        </m:r>
                                      </m:sub>
                                    </m:sSub>
                                  </m:den>
                                </m:f>
                              </m:e>
                            </m:mr>
                          </m:m>
                        </m:e>
                      </m:d>
                    </m:oMath>
                  </m:oMathPara>
                </a14:m>
                <a:endParaRPr lang="en-US" dirty="0"/>
              </a:p>
            </p:txBody>
          </p:sp>
        </mc:Choice>
        <mc:Fallback xmlns="">
          <p:sp>
            <p:nvSpPr>
              <p:cNvPr id="31" name="Rectangle 30">
                <a:extLst>
                  <a:ext uri="{FF2B5EF4-FFF2-40B4-BE49-F238E27FC236}">
                    <a16:creationId xmlns:a16="http://schemas.microsoft.com/office/drawing/2014/main" id="{63D081D8-F321-4640-B226-B20DCEECF98D}"/>
                  </a:ext>
                </a:extLst>
              </p:cNvPr>
              <p:cNvSpPr>
                <a:spLocks noRot="1" noChangeAspect="1" noMove="1" noResize="1" noEditPoints="1" noAdjustHandles="1" noChangeArrowheads="1" noChangeShapeType="1" noTextEdit="1"/>
              </p:cNvSpPr>
              <p:nvPr/>
            </p:nvSpPr>
            <p:spPr>
              <a:xfrm>
                <a:off x="3377884" y="1409722"/>
                <a:ext cx="3076420" cy="1990994"/>
              </a:xfrm>
              <a:prstGeom prst="rect">
                <a:avLst/>
              </a:prstGeom>
              <a:blipFill>
                <a:blip r:embed="rId15"/>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C39F4B2-5F80-A64C-9CC5-2D036F1E06D9}"/>
              </a:ext>
            </a:extLst>
          </p:cNvPr>
          <p:cNvCxnSpPr>
            <a:cxnSpLocks/>
          </p:cNvCxnSpPr>
          <p:nvPr/>
        </p:nvCxnSpPr>
        <p:spPr bwMode="auto">
          <a:xfrm flipV="1">
            <a:off x="1118536" y="4076723"/>
            <a:ext cx="1615877" cy="12411"/>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34" name="Straight Arrow Connector 33">
            <a:extLst>
              <a:ext uri="{FF2B5EF4-FFF2-40B4-BE49-F238E27FC236}">
                <a16:creationId xmlns:a16="http://schemas.microsoft.com/office/drawing/2014/main" id="{2984069C-F5E0-DA4B-A957-314C1F0987FA}"/>
              </a:ext>
            </a:extLst>
          </p:cNvPr>
          <p:cNvCxnSpPr>
            <a:cxnSpLocks/>
          </p:cNvCxnSpPr>
          <p:nvPr/>
        </p:nvCxnSpPr>
        <p:spPr bwMode="auto">
          <a:xfrm flipH="1">
            <a:off x="6316201" y="4229121"/>
            <a:ext cx="1616265"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cxnSp>
        <p:nvCxnSpPr>
          <p:cNvPr id="35" name="Straight Arrow Connector 34">
            <a:extLst>
              <a:ext uri="{FF2B5EF4-FFF2-40B4-BE49-F238E27FC236}">
                <a16:creationId xmlns:a16="http://schemas.microsoft.com/office/drawing/2014/main" id="{103111C0-A1BD-CC49-9F23-30BAC53A29D3}"/>
              </a:ext>
            </a:extLst>
          </p:cNvPr>
          <p:cNvCxnSpPr>
            <a:cxnSpLocks/>
          </p:cNvCxnSpPr>
          <p:nvPr/>
        </p:nvCxnSpPr>
        <p:spPr bwMode="auto">
          <a:xfrm flipV="1">
            <a:off x="6316201" y="4076723"/>
            <a:ext cx="1616265" cy="12411"/>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D04CE5B-CF67-7A4F-916C-878BA432DBAB}"/>
                  </a:ext>
                </a:extLst>
              </p:cNvPr>
              <p:cNvSpPr/>
              <p:nvPr/>
            </p:nvSpPr>
            <p:spPr>
              <a:xfrm>
                <a:off x="762000" y="4438187"/>
                <a:ext cx="2544837" cy="794641"/>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a:rPr lang="en-US" b="0" i="1" smtClean="0">
                          <a:solidFill>
                            <a:srgbClr val="C00000"/>
                          </a:solidFill>
                          <a:latin typeface="Cambria Math" panose="02040503050406030204" pitchFamily="18" charset="0"/>
                        </a:rPr>
                        <m:t> = </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den>
                      </m:f>
                      <m:r>
                        <a:rPr lang="en-US" b="0" i="1" smtClean="0">
                          <a:solidFill>
                            <a:srgbClr val="C00000"/>
                          </a:solidFill>
                          <a:latin typeface="Cambria Math" panose="02040503050406030204" pitchFamily="18" charset="0"/>
                        </a:rPr>
                        <m:t>   </m:t>
                      </m:r>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a:solidFill>
                                <a:srgbClr val="9900CC"/>
                              </a:solidFill>
                              <a:latin typeface="Cambria Math" panose="02040503050406030204" pitchFamily="18" charset="0"/>
                            </a:rPr>
                            <m:t>𝑥</m:t>
                          </m:r>
                        </m:den>
                      </m:f>
                    </m:oMath>
                  </m:oMathPara>
                </a14:m>
                <a:endParaRPr lang="en-US" b="0" dirty="0">
                  <a:solidFill>
                    <a:srgbClr val="C00000"/>
                  </a:solidFill>
                </a:endParaRPr>
              </a:p>
            </p:txBody>
          </p:sp>
        </mc:Choice>
        <mc:Fallback xmlns="">
          <p:sp>
            <p:nvSpPr>
              <p:cNvPr id="38" name="Rectangle 37">
                <a:extLst>
                  <a:ext uri="{FF2B5EF4-FFF2-40B4-BE49-F238E27FC236}">
                    <a16:creationId xmlns:a16="http://schemas.microsoft.com/office/drawing/2014/main" id="{ED04CE5B-CF67-7A4F-916C-878BA432DBAB}"/>
                  </a:ext>
                </a:extLst>
              </p:cNvPr>
              <p:cNvSpPr>
                <a:spLocks noRot="1" noChangeAspect="1" noMove="1" noResize="1" noEditPoints="1" noAdjustHandles="1" noChangeArrowheads="1" noChangeShapeType="1" noTextEdit="1"/>
              </p:cNvSpPr>
              <p:nvPr/>
            </p:nvSpPr>
            <p:spPr>
              <a:xfrm>
                <a:off x="762000" y="4438187"/>
                <a:ext cx="2544837" cy="794641"/>
              </a:xfrm>
              <a:prstGeom prst="rect">
                <a:avLst/>
              </a:prstGeom>
              <a:blipFill>
                <a:blip r:embed="rId16"/>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6C3F1010-8B72-D749-A97F-A3C03C2B1FB0}"/>
                  </a:ext>
                </a:extLst>
              </p:cNvPr>
              <p:cNvSpPr/>
              <p:nvPr/>
            </p:nvSpPr>
            <p:spPr>
              <a:xfrm>
                <a:off x="2420532" y="5314890"/>
                <a:ext cx="856068"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𝑁</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40" name="Rectangle 39">
                <a:extLst>
                  <a:ext uri="{FF2B5EF4-FFF2-40B4-BE49-F238E27FC236}">
                    <a16:creationId xmlns:a16="http://schemas.microsoft.com/office/drawing/2014/main" id="{6C3F1010-8B72-D749-A97F-A3C03C2B1FB0}"/>
                  </a:ext>
                </a:extLst>
              </p:cNvPr>
              <p:cNvSpPr>
                <a:spLocks noRot="1" noChangeAspect="1" noMove="1" noResize="1" noEditPoints="1" noAdjustHandles="1" noChangeArrowheads="1" noChangeShapeType="1" noTextEdit="1"/>
              </p:cNvSpPr>
              <p:nvPr/>
            </p:nvSpPr>
            <p:spPr>
              <a:xfrm>
                <a:off x="2420532" y="5314890"/>
                <a:ext cx="856068"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D412B340-661C-6C45-BD76-E7D33570B7F5}"/>
                  </a:ext>
                </a:extLst>
              </p:cNvPr>
              <p:cNvSpPr/>
              <p:nvPr/>
            </p:nvSpPr>
            <p:spPr>
              <a:xfrm>
                <a:off x="1816357" y="5314890"/>
                <a:ext cx="774443"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𝑁</m:t>
                    </m:r>
                  </m:oMath>
                </a14:m>
                <a:r>
                  <a:rPr lang="en-US" sz="2000" b="0" dirty="0">
                    <a:solidFill>
                      <a:srgbClr val="C00000"/>
                    </a:solidFill>
                  </a:rPr>
                  <a:t> </a:t>
                </a:r>
                <a:endParaRPr lang="en-US" sz="2000" dirty="0">
                  <a:solidFill>
                    <a:srgbClr val="C00000"/>
                  </a:solidFill>
                </a:endParaRPr>
              </a:p>
            </p:txBody>
          </p:sp>
        </mc:Choice>
        <mc:Fallback xmlns="">
          <p:sp>
            <p:nvSpPr>
              <p:cNvPr id="41" name="Rectangle 40">
                <a:extLst>
                  <a:ext uri="{FF2B5EF4-FFF2-40B4-BE49-F238E27FC236}">
                    <a16:creationId xmlns:a16="http://schemas.microsoft.com/office/drawing/2014/main" id="{D412B340-661C-6C45-BD76-E7D33570B7F5}"/>
                  </a:ext>
                </a:extLst>
              </p:cNvPr>
              <p:cNvSpPr>
                <a:spLocks noRot="1" noChangeAspect="1" noMove="1" noResize="1" noEditPoints="1" noAdjustHandles="1" noChangeArrowheads="1" noChangeShapeType="1" noTextEdit="1"/>
              </p:cNvSpPr>
              <p:nvPr/>
            </p:nvSpPr>
            <p:spPr>
              <a:xfrm>
                <a:off x="1816357" y="5314890"/>
                <a:ext cx="774443"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8A655F9-E737-9049-BF59-3057766D125F}"/>
                  </a:ext>
                </a:extLst>
              </p:cNvPr>
              <p:cNvSpPr/>
              <p:nvPr/>
            </p:nvSpPr>
            <p:spPr>
              <a:xfrm>
                <a:off x="914400" y="5314890"/>
                <a:ext cx="804900"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𝑀</m:t>
                    </m:r>
                  </m:oMath>
                </a14:m>
                <a:r>
                  <a:rPr lang="en-US" sz="2000" b="0" dirty="0">
                    <a:solidFill>
                      <a:srgbClr val="C00000"/>
                    </a:solidFill>
                  </a:rPr>
                  <a:t> </a:t>
                </a:r>
                <a:endParaRPr lang="en-US" sz="2000" dirty="0">
                  <a:solidFill>
                    <a:srgbClr val="C00000"/>
                  </a:solidFill>
                </a:endParaRPr>
              </a:p>
            </p:txBody>
          </p:sp>
        </mc:Choice>
        <mc:Fallback xmlns="">
          <p:sp>
            <p:nvSpPr>
              <p:cNvPr id="42" name="Rectangle 41">
                <a:extLst>
                  <a:ext uri="{FF2B5EF4-FFF2-40B4-BE49-F238E27FC236}">
                    <a16:creationId xmlns:a16="http://schemas.microsoft.com/office/drawing/2014/main" id="{38A655F9-E737-9049-BF59-3057766D125F}"/>
                  </a:ext>
                </a:extLst>
              </p:cNvPr>
              <p:cNvSpPr>
                <a:spLocks noRot="1" noChangeAspect="1" noMove="1" noResize="1" noEditPoints="1" noAdjustHandles="1" noChangeArrowheads="1" noChangeShapeType="1" noTextEdit="1"/>
              </p:cNvSpPr>
              <p:nvPr/>
            </p:nvSpPr>
            <p:spPr>
              <a:xfrm>
                <a:off x="914400" y="5314890"/>
                <a:ext cx="804900" cy="400110"/>
              </a:xfrm>
              <a:prstGeom prst="rect">
                <a:avLst/>
              </a:prstGeom>
              <a:blipFill>
                <a:blip r:embed="rId19"/>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89902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57" grpId="0"/>
      <p:bldP spid="60" grpId="0"/>
      <p:bldP spid="31" grpId="0"/>
      <p:bldP spid="38" grpId="0"/>
      <p:bldP spid="40" grpId="0"/>
      <p:bldP spid="41" grpId="0"/>
      <p:bldP spid="4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7977A-5486-934A-AD9C-52431F0B485B}"/>
              </a:ext>
            </a:extLst>
          </p:cNvPr>
          <p:cNvSpPr>
            <a:spLocks noGrp="1"/>
          </p:cNvSpPr>
          <p:nvPr>
            <p:ph type="title"/>
          </p:nvPr>
        </p:nvSpPr>
        <p:spPr/>
        <p:txBody>
          <a:bodyPr/>
          <a:lstStyle/>
          <a:p>
            <a:r>
              <a:rPr lang="en-US" dirty="0"/>
              <a:t>Simple case: Elementwise operation</a:t>
            </a:r>
          </a:p>
        </p:txBody>
      </p:sp>
      <p:sp>
        <p:nvSpPr>
          <p:cNvPr id="3" name="Content Placeholder 2">
            <a:extLst>
              <a:ext uri="{FF2B5EF4-FFF2-40B4-BE49-F238E27FC236}">
                <a16:creationId xmlns:a16="http://schemas.microsoft.com/office/drawing/2014/main" id="{7E2DA60D-202D-0C4C-8517-76412F93F47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61719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82B35E5D-25A8-E34C-9BCC-8BBE37C8BF2D}"/>
              </a:ext>
            </a:extLst>
          </p:cNvPr>
          <p:cNvSpPr/>
          <p:nvPr/>
        </p:nvSpPr>
        <p:spPr bwMode="auto">
          <a:xfrm>
            <a:off x="2438012" y="2885828"/>
            <a:ext cx="4768029" cy="1381372"/>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cs typeface="Arial" charset="0"/>
            </a:endParaRPr>
          </a:p>
        </p:txBody>
      </p: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Simple case: Elementwise operation</a:t>
            </a:r>
          </a:p>
        </p:txBody>
      </p:sp>
      <p:cxnSp>
        <p:nvCxnSpPr>
          <p:cNvPr id="45" name="Straight Arrow Connector 44">
            <a:extLst>
              <a:ext uri="{FF2B5EF4-FFF2-40B4-BE49-F238E27FC236}">
                <a16:creationId xmlns:a16="http://schemas.microsoft.com/office/drawing/2014/main" id="{88E42C52-FF2B-3649-845A-E93FE1FD94BE}"/>
              </a:ext>
            </a:extLst>
          </p:cNvPr>
          <p:cNvCxnSpPr>
            <a:cxnSpLocks/>
          </p:cNvCxnSpPr>
          <p:nvPr/>
        </p:nvCxnSpPr>
        <p:spPr bwMode="auto">
          <a:xfrm>
            <a:off x="7236874" y="3505200"/>
            <a:ext cx="1001467"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A2C5D04-5AB9-4349-B752-28C2812FF73A}"/>
                  </a:ext>
                </a:extLst>
              </p:cNvPr>
              <p:cNvSpPr/>
              <p:nvPr/>
            </p:nvSpPr>
            <p:spPr>
              <a:xfrm>
                <a:off x="381000" y="3225225"/>
                <a:ext cx="528927"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oMath>
                  </m:oMathPara>
                </a14:m>
                <a:endParaRPr lang="en-US" sz="3200" dirty="0"/>
              </a:p>
            </p:txBody>
          </p:sp>
        </mc:Choice>
        <mc:Fallback xmlns="">
          <p:sp>
            <p:nvSpPr>
              <p:cNvPr id="46" name="Rectangle 45">
                <a:extLst>
                  <a:ext uri="{FF2B5EF4-FFF2-40B4-BE49-F238E27FC236}">
                    <a16:creationId xmlns:a16="http://schemas.microsoft.com/office/drawing/2014/main" id="{1A2C5D04-5AB9-4349-B752-28C2812FF73A}"/>
                  </a:ext>
                </a:extLst>
              </p:cNvPr>
              <p:cNvSpPr>
                <a:spLocks noRot="1" noChangeAspect="1" noMove="1" noResize="1" noEditPoints="1" noAdjustHandles="1" noChangeArrowheads="1" noChangeShapeType="1" noTextEdit="1"/>
              </p:cNvSpPr>
              <p:nvPr/>
            </p:nvSpPr>
            <p:spPr>
              <a:xfrm>
                <a:off x="381000" y="3225225"/>
                <a:ext cx="528927" cy="58477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9087AF4-8256-1943-9421-F8B49D67CA50}"/>
                  </a:ext>
                </a:extLst>
              </p:cNvPr>
              <p:cNvSpPr/>
              <p:nvPr/>
            </p:nvSpPr>
            <p:spPr>
              <a:xfrm>
                <a:off x="8381856" y="3225225"/>
                <a:ext cx="504241"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p>
            </p:txBody>
          </p:sp>
        </mc:Choice>
        <mc:Fallback xmlns="">
          <p:sp>
            <p:nvSpPr>
              <p:cNvPr id="47" name="Rectangle 46">
                <a:extLst>
                  <a:ext uri="{FF2B5EF4-FFF2-40B4-BE49-F238E27FC236}">
                    <a16:creationId xmlns:a16="http://schemas.microsoft.com/office/drawing/2014/main" id="{A9087AF4-8256-1943-9421-F8B49D67CA50}"/>
                  </a:ext>
                </a:extLst>
              </p:cNvPr>
              <p:cNvSpPr>
                <a:spLocks noRot="1" noChangeAspect="1" noMove="1" noResize="1" noEditPoints="1" noAdjustHandles="1" noChangeArrowheads="1" noChangeShapeType="1" noTextEdit="1"/>
              </p:cNvSpPr>
              <p:nvPr/>
            </p:nvSpPr>
            <p:spPr>
              <a:xfrm>
                <a:off x="8381856" y="3225225"/>
                <a:ext cx="504241" cy="584775"/>
              </a:xfrm>
              <a:prstGeom prst="rect">
                <a:avLst/>
              </a:prstGeom>
              <a:blipFill>
                <a:blip r:embed="rId6"/>
                <a:stretch>
                  <a:fillRect l="-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6DBE57-37F1-C04B-BC55-E67B80611FB7}"/>
                  </a:ext>
                </a:extLst>
              </p:cNvPr>
              <p:cNvSpPr/>
              <p:nvPr/>
            </p:nvSpPr>
            <p:spPr>
              <a:xfrm>
                <a:off x="7355367" y="3849610"/>
                <a:ext cx="706387" cy="816377"/>
              </a:xfrm>
              <a:prstGeom prst="rect">
                <a:avLst/>
              </a:prstGeom>
            </p:spPr>
            <p:txBody>
              <a:bodyPr wrap="square">
                <a:spAutoFit/>
              </a:bodyPr>
              <a:lstStyle/>
              <a:p>
                <a:pPr algn="ct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den>
                    </m:f>
                  </m:oMath>
                </a14:m>
                <a:r>
                  <a:rPr lang="en-US" sz="3200" b="0" dirty="0">
                    <a:solidFill>
                      <a:srgbClr val="C00000"/>
                    </a:solidFill>
                  </a:rPr>
                  <a:t> </a:t>
                </a:r>
              </a:p>
            </p:txBody>
          </p:sp>
        </mc:Choice>
        <mc:Fallback xmlns="">
          <p:sp>
            <p:nvSpPr>
              <p:cNvPr id="48" name="Rectangle 47">
                <a:extLst>
                  <a:ext uri="{FF2B5EF4-FFF2-40B4-BE49-F238E27FC236}">
                    <a16:creationId xmlns:a16="http://schemas.microsoft.com/office/drawing/2014/main" id="{286DBE57-37F1-C04B-BC55-E67B80611FB7}"/>
                  </a:ext>
                </a:extLst>
              </p:cNvPr>
              <p:cNvSpPr>
                <a:spLocks noRot="1" noChangeAspect="1" noMove="1" noResize="1" noEditPoints="1" noAdjustHandles="1" noChangeArrowheads="1" noChangeShapeType="1" noTextEdit="1"/>
              </p:cNvSpPr>
              <p:nvPr/>
            </p:nvSpPr>
            <p:spPr>
              <a:xfrm>
                <a:off x="7355367" y="3849610"/>
                <a:ext cx="706387" cy="816377"/>
              </a:xfrm>
              <a:prstGeom prst="rect">
                <a:avLst/>
              </a:prstGeom>
              <a:blipFill>
                <a:blip r:embed="rId7"/>
                <a:stretch>
                  <a:fillRect b="-6154"/>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1757783-3341-6F43-8204-33A7E94CA800}"/>
              </a:ext>
            </a:extLst>
          </p:cNvPr>
          <p:cNvCxnSpPr>
            <a:cxnSpLocks/>
          </p:cNvCxnSpPr>
          <p:nvPr/>
        </p:nvCxnSpPr>
        <p:spPr bwMode="auto">
          <a:xfrm flipH="1">
            <a:off x="7206041" y="3657600"/>
            <a:ext cx="1001467"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871CE76-EDF9-F048-A96D-C8FB223E4219}"/>
                  </a:ext>
                </a:extLst>
              </p:cNvPr>
              <p:cNvSpPr/>
              <p:nvPr/>
            </p:nvSpPr>
            <p:spPr>
              <a:xfrm>
                <a:off x="3094897" y="3200400"/>
                <a:ext cx="37287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r>
                        <m:rPr>
                          <m:sty m:val="p"/>
                        </m:rPr>
                        <a:rPr lang="en-US" sz="3600" b="0" i="0" smtClean="0">
                          <a:latin typeface="Cambria Math" panose="02040503050406030204" pitchFamily="18" charset="0"/>
                        </a:rPr>
                        <m:t>max</m:t>
                      </m:r>
                      <m:r>
                        <a:rPr lang="en-US" sz="3600" b="0" i="1" smtClean="0">
                          <a:latin typeface="Cambria Math" panose="02040503050406030204" pitchFamily="18" charset="0"/>
                        </a:rPr>
                        <m:t>⁡(0,</m:t>
                      </m:r>
                      <m:r>
                        <a:rPr lang="en-US" sz="3600" b="0" i="1" smtClean="0">
                          <a:latin typeface="Cambria Math" panose="02040503050406030204" pitchFamily="18" charset="0"/>
                        </a:rPr>
                        <m:t>𝑥</m:t>
                      </m:r>
                      <m:r>
                        <a:rPr lang="en-US" sz="3600" b="0" i="1" smtClean="0">
                          <a:latin typeface="Cambria Math" panose="02040503050406030204" pitchFamily="18" charset="0"/>
                        </a:rPr>
                        <m:t>)</m:t>
                      </m:r>
                    </m:oMath>
                  </m:oMathPara>
                </a14:m>
                <a:endParaRPr lang="en-US" sz="3600" dirty="0"/>
              </a:p>
            </p:txBody>
          </p:sp>
        </mc:Choice>
        <mc:Fallback xmlns="">
          <p:sp>
            <p:nvSpPr>
              <p:cNvPr id="50" name="Rectangle 49">
                <a:extLst>
                  <a:ext uri="{FF2B5EF4-FFF2-40B4-BE49-F238E27FC236}">
                    <a16:creationId xmlns:a16="http://schemas.microsoft.com/office/drawing/2014/main" id="{1871CE76-EDF9-F048-A96D-C8FB223E4219}"/>
                  </a:ext>
                </a:extLst>
              </p:cNvPr>
              <p:cNvSpPr>
                <a:spLocks noRot="1" noChangeAspect="1" noMove="1" noResize="1" noEditPoints="1" noAdjustHandles="1" noChangeArrowheads="1" noChangeShapeType="1" noTextEdit="1"/>
              </p:cNvSpPr>
              <p:nvPr/>
            </p:nvSpPr>
            <p:spPr>
              <a:xfrm>
                <a:off x="3094897" y="3200400"/>
                <a:ext cx="3728713" cy="646331"/>
              </a:xfrm>
              <a:prstGeom prst="rect">
                <a:avLst/>
              </a:prstGeom>
              <a:blipFill>
                <a:blip r:embed="rId8"/>
                <a:stretch>
                  <a:fillRect l="-1020" r="-1020"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A1D7391-0C67-3943-88B7-383CE52C06DB}"/>
                  </a:ext>
                </a:extLst>
              </p:cNvPr>
              <p:cNvSpPr/>
              <p:nvPr/>
            </p:nvSpPr>
            <p:spPr>
              <a:xfrm>
                <a:off x="3262835" y="1357926"/>
                <a:ext cx="617926"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dirty="0">
                  <a:solidFill>
                    <a:srgbClr val="9900CC"/>
                  </a:solidFill>
                </a:endParaRPr>
              </a:p>
            </p:txBody>
          </p:sp>
        </mc:Choice>
        <mc:Fallback xmlns="">
          <p:sp>
            <p:nvSpPr>
              <p:cNvPr id="56" name="Rectangle 55">
                <a:extLst>
                  <a:ext uri="{FF2B5EF4-FFF2-40B4-BE49-F238E27FC236}">
                    <a16:creationId xmlns:a16="http://schemas.microsoft.com/office/drawing/2014/main" id="{CA1D7391-0C67-3943-88B7-383CE52C06DB}"/>
                  </a:ext>
                </a:extLst>
              </p:cNvPr>
              <p:cNvSpPr>
                <a:spLocks noRot="1" noChangeAspect="1" noMove="1" noResize="1" noEditPoints="1" noAdjustHandles="1" noChangeArrowheads="1" noChangeShapeType="1" noTextEdit="1"/>
              </p:cNvSpPr>
              <p:nvPr/>
            </p:nvSpPr>
            <p:spPr>
              <a:xfrm>
                <a:off x="3262835" y="1357926"/>
                <a:ext cx="617926" cy="794641"/>
              </a:xfrm>
              <a:prstGeom prst="rect">
                <a:avLst/>
              </a:prstGeom>
              <a:blipFill>
                <a:blip r:embed="rId9"/>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C9659358-286D-EA47-ADA6-EB7FD33F90DA}"/>
                  </a:ext>
                </a:extLst>
              </p:cNvPr>
              <p:cNvSpPr/>
              <p:nvPr/>
            </p:nvSpPr>
            <p:spPr>
              <a:xfrm>
                <a:off x="2813961" y="2187714"/>
                <a:ext cx="1523999" cy="707886"/>
              </a:xfrm>
              <a:prstGeom prst="rect">
                <a:avLst/>
              </a:prstGeom>
            </p:spPr>
            <p:txBody>
              <a:bodyPr wrap="square">
                <a:spAutoFit/>
              </a:bodyPr>
              <a:lstStyle/>
              <a:p>
                <a:pPr algn="ctr"/>
                <a14:m>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𝑀</m:t>
                    </m:r>
                    <m:r>
                      <a:rPr lang="en-US" sz="2000" b="0" i="1" smtClean="0">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Jacobian</a:t>
                </a:r>
              </a:p>
            </p:txBody>
          </p:sp>
        </mc:Choice>
        <mc:Fallback xmlns="">
          <p:sp>
            <p:nvSpPr>
              <p:cNvPr id="57" name="Rectangle 56">
                <a:extLst>
                  <a:ext uri="{FF2B5EF4-FFF2-40B4-BE49-F238E27FC236}">
                    <a16:creationId xmlns:a16="http://schemas.microsoft.com/office/drawing/2014/main" id="{C9659358-286D-EA47-ADA6-EB7FD33F90DA}"/>
                  </a:ext>
                </a:extLst>
              </p:cNvPr>
              <p:cNvSpPr>
                <a:spLocks noRot="1" noChangeAspect="1" noMove="1" noResize="1" noEditPoints="1" noAdjustHandles="1" noChangeArrowheads="1" noChangeShapeType="1" noTextEdit="1"/>
              </p:cNvSpPr>
              <p:nvPr/>
            </p:nvSpPr>
            <p:spPr>
              <a:xfrm>
                <a:off x="2813961" y="2187714"/>
                <a:ext cx="1523999" cy="707886"/>
              </a:xfrm>
              <a:prstGeom prst="rect">
                <a:avLst/>
              </a:prstGeom>
              <a:blipFill>
                <a:blip r:embed="rId10"/>
                <a:stretch>
                  <a:fillRect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879898-B7B3-CE4D-9217-0AE0B231DC4B}"/>
                  </a:ext>
                </a:extLst>
              </p:cNvPr>
              <p:cNvSpPr/>
              <p:nvPr/>
            </p:nvSpPr>
            <p:spPr>
              <a:xfrm>
                <a:off x="228600" y="3790890"/>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58" name="Rectangle 57">
                <a:extLst>
                  <a:ext uri="{FF2B5EF4-FFF2-40B4-BE49-F238E27FC236}">
                    <a16:creationId xmlns:a16="http://schemas.microsoft.com/office/drawing/2014/main" id="{19879898-B7B3-CE4D-9217-0AE0B231DC4B}"/>
                  </a:ext>
                </a:extLst>
              </p:cNvPr>
              <p:cNvSpPr>
                <a:spLocks noRot="1" noChangeAspect="1" noMove="1" noResize="1" noEditPoints="1" noAdjustHandles="1" noChangeArrowheads="1" noChangeShapeType="1" noTextEdit="1"/>
              </p:cNvSpPr>
              <p:nvPr/>
            </p:nvSpPr>
            <p:spPr>
              <a:xfrm>
                <a:off x="228600" y="3790890"/>
                <a:ext cx="804900" cy="400110"/>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E3AFE89-3E7B-094B-95E6-05C71E9C86E8}"/>
                  </a:ext>
                </a:extLst>
              </p:cNvPr>
              <p:cNvSpPr/>
              <p:nvPr/>
            </p:nvSpPr>
            <p:spPr>
              <a:xfrm>
                <a:off x="8225556" y="3804149"/>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59" name="Rectangle 58">
                <a:extLst>
                  <a:ext uri="{FF2B5EF4-FFF2-40B4-BE49-F238E27FC236}">
                    <a16:creationId xmlns:a16="http://schemas.microsoft.com/office/drawing/2014/main" id="{3E3AFE89-3E7B-094B-95E6-05C71E9C86E8}"/>
                  </a:ext>
                </a:extLst>
              </p:cNvPr>
              <p:cNvSpPr>
                <a:spLocks noRot="1" noChangeAspect="1" noMove="1" noResize="1" noEditPoints="1" noAdjustHandles="1" noChangeArrowheads="1" noChangeShapeType="1" noTextEdit="1"/>
              </p:cNvSpPr>
              <p:nvPr/>
            </p:nvSpPr>
            <p:spPr>
              <a:xfrm>
                <a:off x="8225556" y="3804149"/>
                <a:ext cx="80490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DFA41E9-880F-E940-9381-E7CB130D6E05}"/>
                  </a:ext>
                </a:extLst>
              </p:cNvPr>
              <p:cNvSpPr/>
              <p:nvPr/>
            </p:nvSpPr>
            <p:spPr>
              <a:xfrm>
                <a:off x="7355367" y="4629090"/>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60" name="Rectangle 59">
                <a:extLst>
                  <a:ext uri="{FF2B5EF4-FFF2-40B4-BE49-F238E27FC236}">
                    <a16:creationId xmlns:a16="http://schemas.microsoft.com/office/drawing/2014/main" id="{6DFA41E9-880F-E940-9381-E7CB130D6E05}"/>
                  </a:ext>
                </a:extLst>
              </p:cNvPr>
              <p:cNvSpPr>
                <a:spLocks noRot="1" noChangeAspect="1" noMove="1" noResize="1" noEditPoints="1" noAdjustHandles="1" noChangeArrowheads="1" noChangeShapeType="1" noTextEdit="1"/>
              </p:cNvSpPr>
              <p:nvPr/>
            </p:nvSpPr>
            <p:spPr>
              <a:xfrm>
                <a:off x="7355367" y="4629090"/>
                <a:ext cx="804900" cy="400110"/>
              </a:xfrm>
              <a:prstGeom prst="rect">
                <a:avLst/>
              </a:prstGeom>
              <a:blipFill>
                <a:blip r:embed="rId13"/>
                <a:stretch>
                  <a:fillRect/>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D73633F6-5DE9-3D47-AB45-66D2D15D9346}"/>
              </a:ext>
            </a:extLst>
          </p:cNvPr>
          <p:cNvCxnSpPr>
            <a:cxnSpLocks/>
          </p:cNvCxnSpPr>
          <p:nvPr/>
        </p:nvCxnSpPr>
        <p:spPr bwMode="auto">
          <a:xfrm flipH="1">
            <a:off x="838200" y="3657600"/>
            <a:ext cx="1616265"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3D081D8-F321-4640-B226-B20DCEECF98D}"/>
                  </a:ext>
                </a:extLst>
              </p:cNvPr>
              <p:cNvSpPr/>
              <p:nvPr/>
            </p:nvSpPr>
            <p:spPr>
              <a:xfrm>
                <a:off x="3753445" y="838200"/>
                <a:ext cx="2981777" cy="19675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9900CC"/>
                          </a:solidFill>
                          <a:latin typeface="Cambria Math" panose="02040503050406030204" pitchFamily="18" charset="0"/>
                        </a:rPr>
                        <m:t>=</m:t>
                      </m:r>
                      <m:d>
                        <m:dPr>
                          <m:ctrlPr>
                            <a:rPr lang="en-US" b="0" i="1">
                              <a:solidFill>
                                <a:srgbClr val="9900CC"/>
                              </a:solidFill>
                              <a:latin typeface="Cambria Math" panose="02040503050406030204" pitchFamily="18" charset="0"/>
                            </a:rPr>
                          </m:ctrlPr>
                        </m:dPr>
                        <m:e>
                          <m:m>
                            <m:mPr>
                              <m:mcs>
                                <m:mc>
                                  <m:mcPr>
                                    <m:count m:val="3"/>
                                    <m:mcJc m:val="center"/>
                                  </m:mcPr>
                                </m:mc>
                              </m:mcs>
                              <m:ctrlPr>
                                <a:rPr lang="en-US" b="0" i="1">
                                  <a:solidFill>
                                    <a:srgbClr val="9900CC"/>
                                  </a:solidFill>
                                  <a:latin typeface="Cambria Math" panose="02040503050406030204" pitchFamily="18" charset="0"/>
                                </a:rPr>
                              </m:ctrlPr>
                            </m:mPr>
                            <m:mr>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1</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1</m:t>
                                        </m:r>
                                      </m:sub>
                                    </m:sSub>
                                  </m:den>
                                </m:f>
                              </m:e>
                              <m:e>
                                <m:r>
                                  <a:rPr lang="en-US" b="0" i="1">
                                    <a:solidFill>
                                      <a:srgbClr val="9900CC"/>
                                    </a:solidFill>
                                    <a:latin typeface="Cambria Math" panose="02040503050406030204" pitchFamily="18" charset="0"/>
                                  </a:rPr>
                                  <m:t>…</m:t>
                                </m:r>
                              </m:e>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1</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𝑀</m:t>
                                        </m:r>
                                      </m:sub>
                                    </m:sSub>
                                  </m:den>
                                </m:f>
                              </m:e>
                            </m:mr>
                            <m:mr>
                              <m:e>
                                <m:r>
                                  <a:rPr lang="en-US" b="0" i="1">
                                    <a:solidFill>
                                      <a:srgbClr val="9900CC"/>
                                    </a:solidFill>
                                    <a:latin typeface="Cambria Math" panose="02040503050406030204" pitchFamily="18" charset="0"/>
                                  </a:rPr>
                                  <m:t>⋮</m:t>
                                </m:r>
                              </m:e>
                              <m:e>
                                <m:r>
                                  <a:rPr lang="en-US" b="0" i="1">
                                    <a:solidFill>
                                      <a:srgbClr val="9900CC"/>
                                    </a:solidFill>
                                    <a:latin typeface="Cambria Math" panose="02040503050406030204" pitchFamily="18" charset="0"/>
                                  </a:rPr>
                                  <m:t>⋱</m:t>
                                </m:r>
                              </m:e>
                              <m:e>
                                <m:r>
                                  <a:rPr lang="en-US" b="0" i="1">
                                    <a:solidFill>
                                      <a:srgbClr val="9900CC"/>
                                    </a:solidFill>
                                    <a:latin typeface="Cambria Math" panose="02040503050406030204" pitchFamily="18" charset="0"/>
                                  </a:rPr>
                                  <m:t>⋮</m:t>
                                </m:r>
                              </m:e>
                            </m:mr>
                            <m:mr>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𝑀</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1</m:t>
                                        </m:r>
                                      </m:sub>
                                    </m:sSub>
                                  </m:den>
                                </m:f>
                              </m:e>
                              <m:e>
                                <m:r>
                                  <a:rPr lang="en-US" b="0" i="1">
                                    <a:solidFill>
                                      <a:srgbClr val="9900CC"/>
                                    </a:solidFill>
                                    <a:latin typeface="Cambria Math" panose="02040503050406030204" pitchFamily="18" charset="0"/>
                                  </a:rPr>
                                  <m:t>…</m:t>
                                </m:r>
                              </m:e>
                              <m:e>
                                <m:f>
                                  <m:fPr>
                                    <m:ctrlPr>
                                      <a:rPr lang="en-US" b="0" i="1">
                                        <a:solidFill>
                                          <a:srgbClr val="9900CC"/>
                                        </a:solidFill>
                                        <a:latin typeface="Cambria Math" panose="02040503050406030204" pitchFamily="18" charset="0"/>
                                      </a:rPr>
                                    </m:ctrlPr>
                                  </m:fPr>
                                  <m:num>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𝑀</m:t>
                                        </m:r>
                                      </m:sub>
                                    </m:sSub>
                                  </m:num>
                                  <m:den>
                                    <m:r>
                                      <m:rPr>
                                        <m:brk m:alnAt="7"/>
                                      </m:rPr>
                                      <a:rPr lang="en-US" b="0" i="1">
                                        <a:solidFill>
                                          <a:srgbClr val="9900CC"/>
                                        </a:solidFill>
                                        <a:latin typeface="Cambria Math" panose="02040503050406030204" pitchFamily="18" charset="0"/>
                                      </a:rPr>
                                      <m:t>𝜕</m:t>
                                    </m:r>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𝑀</m:t>
                                        </m:r>
                                      </m:sub>
                                    </m:sSub>
                                  </m:den>
                                </m:f>
                              </m:e>
                            </m:mr>
                          </m:m>
                        </m:e>
                      </m:d>
                    </m:oMath>
                  </m:oMathPara>
                </a14:m>
                <a:endParaRPr lang="en-US" dirty="0"/>
              </a:p>
            </p:txBody>
          </p:sp>
        </mc:Choice>
        <mc:Fallback xmlns="">
          <p:sp>
            <p:nvSpPr>
              <p:cNvPr id="31" name="Rectangle 30">
                <a:extLst>
                  <a:ext uri="{FF2B5EF4-FFF2-40B4-BE49-F238E27FC236}">
                    <a16:creationId xmlns:a16="http://schemas.microsoft.com/office/drawing/2014/main" id="{63D081D8-F321-4640-B226-B20DCEECF98D}"/>
                  </a:ext>
                </a:extLst>
              </p:cNvPr>
              <p:cNvSpPr>
                <a:spLocks noRot="1" noChangeAspect="1" noMove="1" noResize="1" noEditPoints="1" noAdjustHandles="1" noChangeArrowheads="1" noChangeShapeType="1" noTextEdit="1"/>
              </p:cNvSpPr>
              <p:nvPr/>
            </p:nvSpPr>
            <p:spPr>
              <a:xfrm>
                <a:off x="3753445" y="838200"/>
                <a:ext cx="2981777" cy="1967526"/>
              </a:xfrm>
              <a:prstGeom prst="rect">
                <a:avLst/>
              </a:prstGeom>
              <a:blipFill>
                <a:blip r:embed="rId14"/>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3C39F4B2-5F80-A64C-9CC5-2D036F1E06D9}"/>
              </a:ext>
            </a:extLst>
          </p:cNvPr>
          <p:cNvCxnSpPr>
            <a:cxnSpLocks/>
          </p:cNvCxnSpPr>
          <p:nvPr/>
        </p:nvCxnSpPr>
        <p:spPr bwMode="auto">
          <a:xfrm flipV="1">
            <a:off x="909927" y="3505201"/>
            <a:ext cx="1507356" cy="124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55335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57" grpId="0"/>
      <p:bldP spid="60" grpId="0"/>
      <p:bldP spid="3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4">
            <a:extLst>
              <a:ext uri="{FF2B5EF4-FFF2-40B4-BE49-F238E27FC236}">
                <a16:creationId xmlns:a16="http://schemas.microsoft.com/office/drawing/2014/main" id="{82B35E5D-25A8-E34C-9BCC-8BBE37C8BF2D}"/>
              </a:ext>
            </a:extLst>
          </p:cNvPr>
          <p:cNvSpPr/>
          <p:nvPr/>
        </p:nvSpPr>
        <p:spPr bwMode="auto">
          <a:xfrm>
            <a:off x="2438012" y="2885828"/>
            <a:ext cx="4768029" cy="1381372"/>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cs typeface="Arial" charset="0"/>
            </a:endParaRPr>
          </a:p>
        </p:txBody>
      </p: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Simple case: Elementwise operation</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CEF8C5B-35F2-A040-9C66-C0594ABFC4E9}"/>
                  </a:ext>
                </a:extLst>
              </p:cNvPr>
              <p:cNvSpPr/>
              <p:nvPr/>
            </p:nvSpPr>
            <p:spPr>
              <a:xfrm>
                <a:off x="815946" y="3962400"/>
                <a:ext cx="2076915" cy="79464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a:rPr lang="en-US" b="0" i="1" smtClean="0">
                          <a:solidFill>
                            <a:srgbClr val="C00000"/>
                          </a:solidFill>
                          <a:latin typeface="Cambria Math" panose="02040503050406030204" pitchFamily="18" charset="0"/>
                        </a:rPr>
                        <m:t> = </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den>
                      </m:f>
                      <m:r>
                        <a:rPr lang="en-US" b="0" i="1" smtClean="0">
                          <a:solidFill>
                            <a:srgbClr val="C00000"/>
                          </a:solidFill>
                          <a:latin typeface="Cambria Math" panose="02040503050406030204" pitchFamily="18" charset="0"/>
                        </a:rPr>
                        <m:t>   </m:t>
                      </m:r>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b="0" dirty="0">
                  <a:solidFill>
                    <a:srgbClr val="C00000"/>
                  </a:solidFill>
                </a:endParaRPr>
              </a:p>
            </p:txBody>
          </p:sp>
        </mc:Choice>
        <mc:Fallback xmlns="">
          <p:sp>
            <p:nvSpPr>
              <p:cNvPr id="33" name="Rectangle 32">
                <a:extLst>
                  <a:ext uri="{FF2B5EF4-FFF2-40B4-BE49-F238E27FC236}">
                    <a16:creationId xmlns:a16="http://schemas.microsoft.com/office/drawing/2014/main" id="{FCEF8C5B-35F2-A040-9C66-C0594ABFC4E9}"/>
                  </a:ext>
                </a:extLst>
              </p:cNvPr>
              <p:cNvSpPr>
                <a:spLocks noRot="1" noChangeAspect="1" noMove="1" noResize="1" noEditPoints="1" noAdjustHandles="1" noChangeArrowheads="1" noChangeShapeType="1" noTextEdit="1"/>
              </p:cNvSpPr>
              <p:nvPr/>
            </p:nvSpPr>
            <p:spPr>
              <a:xfrm>
                <a:off x="815946" y="3962400"/>
                <a:ext cx="2076915" cy="794641"/>
              </a:xfrm>
              <a:prstGeom prst="rect">
                <a:avLst/>
              </a:prstGeom>
              <a:blipFill>
                <a:blip r:embed="rId5"/>
                <a:stretch>
                  <a:fillRect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441161A-C4CF-AF48-85C8-111553DAE7DB}"/>
                  </a:ext>
                </a:extLst>
              </p:cNvPr>
              <p:cNvSpPr/>
              <p:nvPr/>
            </p:nvSpPr>
            <p:spPr>
              <a:xfrm>
                <a:off x="3780697" y="1219200"/>
                <a:ext cx="4282903" cy="1148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9900CC"/>
                          </a:solidFill>
                          <a:latin typeface="Cambria Math" panose="02040503050406030204" pitchFamily="18" charset="0"/>
                        </a:rPr>
                        <m:t>=</m:t>
                      </m:r>
                      <m:d>
                        <m:dPr>
                          <m:ctrlPr>
                            <a:rPr lang="en-US" i="1">
                              <a:solidFill>
                                <a:srgbClr val="9900CC"/>
                              </a:solidFill>
                              <a:latin typeface="Cambria Math" panose="02040503050406030204" pitchFamily="18" charset="0"/>
                            </a:rPr>
                          </m:ctrlPr>
                        </m:dPr>
                        <m:e>
                          <m:m>
                            <m:mPr>
                              <m:mcs>
                                <m:mc>
                                  <m:mcPr>
                                    <m:count m:val="3"/>
                                    <m:mcJc m:val="center"/>
                                  </m:mcPr>
                                </m:mc>
                              </m:mcs>
                              <m:ctrlPr>
                                <a:rPr lang="en-US" i="1">
                                  <a:solidFill>
                                    <a:srgbClr val="9900CC"/>
                                  </a:solidFill>
                                  <a:latin typeface="Cambria Math" panose="02040503050406030204" pitchFamily="18" charset="0"/>
                                </a:rPr>
                              </m:ctrlPr>
                            </m:mPr>
                            <m:mr>
                              <m:e>
                                <m:r>
                                  <a:rPr lang="en-US" i="1">
                                    <a:solidFill>
                                      <a:srgbClr val="9900CC"/>
                                    </a:solidFill>
                                    <a:latin typeface="Cambria Math" panose="02040503050406030204" pitchFamily="18" charset="0"/>
                                    <a:ea typeface="Cambria Math" panose="02040503050406030204" pitchFamily="18" charset="0"/>
                                  </a:rPr>
                                  <m:t>𝕀</m:t>
                                </m:r>
                                <m:r>
                                  <a:rPr lang="en-US" b="0" i="1">
                                    <a:solidFill>
                                      <a:srgbClr val="9900CC"/>
                                    </a:solidFill>
                                    <a:latin typeface="Cambria Math" panose="02040503050406030204" pitchFamily="18" charset="0"/>
                                    <a:ea typeface="Cambria Math" panose="02040503050406030204" pitchFamily="18" charset="0"/>
                                  </a:rPr>
                                  <m:t>[</m:t>
                                </m:r>
                                <m:sSub>
                                  <m:sSubPr>
                                    <m:ctrlPr>
                                      <a:rPr lang="en-US" b="0" i="1">
                                        <a:solidFill>
                                          <a:srgbClr val="9900CC"/>
                                        </a:solidFill>
                                        <a:latin typeface="Cambria Math" panose="02040503050406030204" pitchFamily="18" charset="0"/>
                                        <a:ea typeface="Cambria Math" panose="02040503050406030204" pitchFamily="18" charset="0"/>
                                      </a:rPr>
                                    </m:ctrlPr>
                                  </m:sSubPr>
                                  <m:e>
                                    <m:r>
                                      <a:rPr lang="en-US" b="0" i="1">
                                        <a:solidFill>
                                          <a:srgbClr val="9900CC"/>
                                        </a:solidFill>
                                        <a:latin typeface="Cambria Math" panose="02040503050406030204" pitchFamily="18" charset="0"/>
                                        <a:ea typeface="Cambria Math" panose="02040503050406030204" pitchFamily="18" charset="0"/>
                                      </a:rPr>
                                      <m:t>𝑥</m:t>
                                    </m:r>
                                  </m:e>
                                  <m:sub>
                                    <m:r>
                                      <a:rPr lang="en-US" b="0" i="1">
                                        <a:solidFill>
                                          <a:srgbClr val="9900CC"/>
                                        </a:solidFill>
                                        <a:latin typeface="Cambria Math" panose="02040503050406030204" pitchFamily="18" charset="0"/>
                                        <a:ea typeface="Cambria Math" panose="02040503050406030204" pitchFamily="18" charset="0"/>
                                      </a:rPr>
                                      <m:t>1</m:t>
                                    </m:r>
                                  </m:sub>
                                </m:sSub>
                                <m:r>
                                  <a:rPr lang="en-US" b="0" i="1">
                                    <a:solidFill>
                                      <a:srgbClr val="9900CC"/>
                                    </a:solidFill>
                                    <a:latin typeface="Cambria Math" panose="02040503050406030204" pitchFamily="18" charset="0"/>
                                    <a:ea typeface="Cambria Math" panose="02040503050406030204" pitchFamily="18" charset="0"/>
                                  </a:rPr>
                                  <m:t>&gt;0]</m:t>
                                </m:r>
                              </m:e>
                              <m:e>
                                <m:r>
                                  <a:rPr lang="en-US" i="1">
                                    <a:solidFill>
                                      <a:srgbClr val="9900CC"/>
                                    </a:solidFill>
                                    <a:latin typeface="Cambria Math" panose="02040503050406030204" pitchFamily="18" charset="0"/>
                                  </a:rPr>
                                  <m:t>…</m:t>
                                </m:r>
                              </m:e>
                              <m:e>
                                <m:r>
                                  <a:rPr lang="en-US" b="0" i="1">
                                    <a:solidFill>
                                      <a:srgbClr val="9900CC"/>
                                    </a:solidFill>
                                    <a:latin typeface="Cambria Math" panose="02040503050406030204" pitchFamily="18" charset="0"/>
                                  </a:rPr>
                                  <m:t>0</m:t>
                                </m:r>
                              </m:e>
                            </m:mr>
                            <m:mr>
                              <m:e>
                                <m:r>
                                  <a:rPr lang="en-US" i="1">
                                    <a:solidFill>
                                      <a:srgbClr val="9900CC"/>
                                    </a:solidFill>
                                    <a:latin typeface="Cambria Math" panose="02040503050406030204" pitchFamily="18" charset="0"/>
                                  </a:rPr>
                                  <m:t>⋮</m:t>
                                </m:r>
                              </m:e>
                              <m:e>
                                <m:r>
                                  <a:rPr lang="en-US" i="1">
                                    <a:solidFill>
                                      <a:srgbClr val="9900CC"/>
                                    </a:solidFill>
                                    <a:latin typeface="Cambria Math" panose="02040503050406030204" pitchFamily="18" charset="0"/>
                                  </a:rPr>
                                  <m:t>⋱</m:t>
                                </m:r>
                              </m:e>
                              <m:e>
                                <m:r>
                                  <a:rPr lang="en-US" i="1">
                                    <a:solidFill>
                                      <a:srgbClr val="9900CC"/>
                                    </a:solidFill>
                                    <a:latin typeface="Cambria Math" panose="02040503050406030204" pitchFamily="18" charset="0"/>
                                  </a:rPr>
                                  <m:t>⋮</m:t>
                                </m:r>
                              </m:e>
                            </m:mr>
                            <m:mr>
                              <m:e>
                                <m:r>
                                  <a:rPr lang="en-US" b="0" i="1">
                                    <a:solidFill>
                                      <a:srgbClr val="9900CC"/>
                                    </a:solidFill>
                                    <a:latin typeface="Cambria Math" panose="02040503050406030204" pitchFamily="18" charset="0"/>
                                  </a:rPr>
                                  <m:t>0</m:t>
                                </m:r>
                              </m:e>
                              <m:e>
                                <m:r>
                                  <a:rPr lang="en-US" i="1">
                                    <a:solidFill>
                                      <a:srgbClr val="9900CC"/>
                                    </a:solidFill>
                                    <a:latin typeface="Cambria Math" panose="02040503050406030204" pitchFamily="18" charset="0"/>
                                  </a:rPr>
                                  <m:t>…</m:t>
                                </m:r>
                              </m:e>
                              <m:e>
                                <m:r>
                                  <a:rPr lang="en-US" i="1">
                                    <a:solidFill>
                                      <a:srgbClr val="9900CC"/>
                                    </a:solidFill>
                                    <a:latin typeface="Cambria Math" panose="02040503050406030204" pitchFamily="18" charset="0"/>
                                    <a:ea typeface="Cambria Math" panose="02040503050406030204" pitchFamily="18" charset="0"/>
                                  </a:rPr>
                                  <m:t>𝕀</m:t>
                                </m:r>
                                <m:r>
                                  <a:rPr lang="en-US" i="1">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ea typeface="Cambria Math" panose="02040503050406030204" pitchFamily="18" charset="0"/>
                                      </a:rPr>
                                    </m:ctrlPr>
                                  </m:sSubPr>
                                  <m:e>
                                    <m:r>
                                      <a:rPr lang="en-US" i="1">
                                        <a:solidFill>
                                          <a:srgbClr val="9900CC"/>
                                        </a:solidFill>
                                        <a:latin typeface="Cambria Math" panose="02040503050406030204" pitchFamily="18" charset="0"/>
                                        <a:ea typeface="Cambria Math" panose="02040503050406030204" pitchFamily="18" charset="0"/>
                                      </a:rPr>
                                      <m:t>𝑥</m:t>
                                    </m:r>
                                  </m:e>
                                  <m:sub>
                                    <m:r>
                                      <a:rPr lang="en-US" b="0" i="1" smtClean="0">
                                        <a:solidFill>
                                          <a:srgbClr val="9900CC"/>
                                        </a:solidFill>
                                        <a:latin typeface="Cambria Math" panose="02040503050406030204" pitchFamily="18" charset="0"/>
                                        <a:ea typeface="Cambria Math" panose="02040503050406030204" pitchFamily="18" charset="0"/>
                                      </a:rPr>
                                      <m:t>𝑀</m:t>
                                    </m:r>
                                  </m:sub>
                                </m:sSub>
                                <m:r>
                                  <a:rPr lang="en-US" i="1">
                                    <a:solidFill>
                                      <a:srgbClr val="9900CC"/>
                                    </a:solidFill>
                                    <a:latin typeface="Cambria Math" panose="02040503050406030204" pitchFamily="18" charset="0"/>
                                    <a:ea typeface="Cambria Math" panose="02040503050406030204" pitchFamily="18" charset="0"/>
                                  </a:rPr>
                                  <m:t>&gt;0]</m:t>
                                </m:r>
                              </m:e>
                            </m:mr>
                          </m:m>
                        </m:e>
                      </m:d>
                    </m:oMath>
                  </m:oMathPara>
                </a14:m>
                <a:endParaRPr lang="en-US" dirty="0"/>
              </a:p>
            </p:txBody>
          </p:sp>
        </mc:Choice>
        <mc:Fallback xmlns="">
          <p:sp>
            <p:nvSpPr>
              <p:cNvPr id="11" name="Rectangle 10">
                <a:extLst>
                  <a:ext uri="{FF2B5EF4-FFF2-40B4-BE49-F238E27FC236}">
                    <a16:creationId xmlns:a16="http://schemas.microsoft.com/office/drawing/2014/main" id="{0441161A-C4CF-AF48-85C8-111553DAE7DB}"/>
                  </a:ext>
                </a:extLst>
              </p:cNvPr>
              <p:cNvSpPr>
                <a:spLocks noRot="1" noChangeAspect="1" noMove="1" noResize="1" noEditPoints="1" noAdjustHandles="1" noChangeArrowheads="1" noChangeShapeType="1" noTextEdit="1"/>
              </p:cNvSpPr>
              <p:nvPr/>
            </p:nvSpPr>
            <p:spPr>
              <a:xfrm>
                <a:off x="3780697" y="1219200"/>
                <a:ext cx="4282903" cy="1148071"/>
              </a:xfrm>
              <a:prstGeom prst="rect">
                <a:avLst/>
              </a:prstGeom>
              <a:blipFill>
                <a:blip r:embed="rId6"/>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1BE6306E-ACEF-514B-AC94-FE6532AA2597}"/>
                  </a:ext>
                </a:extLst>
              </p:cNvPr>
              <p:cNvSpPr/>
              <p:nvPr/>
            </p:nvSpPr>
            <p:spPr>
              <a:xfrm>
                <a:off x="457200" y="5105400"/>
                <a:ext cx="1023165"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𝑖</m:t>
                              </m:r>
                            </m:sub>
                          </m:sSub>
                        </m:den>
                      </m:f>
                      <m:r>
                        <a:rPr lang="en-US" b="0" i="1" smtClean="0">
                          <a:solidFill>
                            <a:srgbClr val="C00000"/>
                          </a:solidFill>
                          <a:latin typeface="Cambria Math" panose="02040503050406030204" pitchFamily="18" charset="0"/>
                        </a:rPr>
                        <m:t>=</m:t>
                      </m:r>
                    </m:oMath>
                  </m:oMathPara>
                </a14:m>
                <a:endParaRPr lang="en-US" b="0" dirty="0"/>
              </a:p>
            </p:txBody>
          </p:sp>
        </mc:Choice>
        <mc:Fallback xmlns="">
          <p:sp>
            <p:nvSpPr>
              <p:cNvPr id="36" name="Rectangle 35">
                <a:extLst>
                  <a:ext uri="{FF2B5EF4-FFF2-40B4-BE49-F238E27FC236}">
                    <a16:creationId xmlns:a16="http://schemas.microsoft.com/office/drawing/2014/main" id="{1BE6306E-ACEF-514B-AC94-FE6532AA2597}"/>
                  </a:ext>
                </a:extLst>
              </p:cNvPr>
              <p:cNvSpPr>
                <a:spLocks noRot="1" noChangeAspect="1" noMove="1" noResize="1" noEditPoints="1" noAdjustHandles="1" noChangeArrowheads="1" noChangeShapeType="1" noTextEdit="1"/>
              </p:cNvSpPr>
              <p:nvPr/>
            </p:nvSpPr>
            <p:spPr>
              <a:xfrm>
                <a:off x="457200" y="5105400"/>
                <a:ext cx="1023165" cy="857029"/>
              </a:xfrm>
              <a:prstGeom prst="rect">
                <a:avLst/>
              </a:prstGeom>
              <a:blipFill>
                <a:blip r:embed="rId7"/>
                <a:stretch>
                  <a:fillRect b="-2941"/>
                </a:stretch>
              </a:blipFill>
            </p:spPr>
            <p:txBody>
              <a:bodyPr/>
              <a:lstStyle/>
              <a:p>
                <a:r>
                  <a:rPr lang="en-US">
                    <a:noFill/>
                  </a:rPr>
                  <a:t> </a:t>
                </a:r>
              </a:p>
            </p:txBody>
          </p:sp>
        </mc:Fallback>
      </mc:AlternateContent>
      <p:cxnSp>
        <p:nvCxnSpPr>
          <p:cNvPr id="45" name="Straight Arrow Connector 44">
            <a:extLst>
              <a:ext uri="{FF2B5EF4-FFF2-40B4-BE49-F238E27FC236}">
                <a16:creationId xmlns:a16="http://schemas.microsoft.com/office/drawing/2014/main" id="{88E42C52-FF2B-3649-845A-E93FE1FD94BE}"/>
              </a:ext>
            </a:extLst>
          </p:cNvPr>
          <p:cNvCxnSpPr>
            <a:cxnSpLocks/>
          </p:cNvCxnSpPr>
          <p:nvPr/>
        </p:nvCxnSpPr>
        <p:spPr bwMode="auto">
          <a:xfrm>
            <a:off x="7236874" y="3505200"/>
            <a:ext cx="1001467"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1A2C5D04-5AB9-4349-B752-28C2812FF73A}"/>
                  </a:ext>
                </a:extLst>
              </p:cNvPr>
              <p:cNvSpPr/>
              <p:nvPr/>
            </p:nvSpPr>
            <p:spPr>
              <a:xfrm>
                <a:off x="381000" y="3225225"/>
                <a:ext cx="528927"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oMath>
                  </m:oMathPara>
                </a14:m>
                <a:endParaRPr lang="en-US" sz="3200" dirty="0"/>
              </a:p>
            </p:txBody>
          </p:sp>
        </mc:Choice>
        <mc:Fallback xmlns="">
          <p:sp>
            <p:nvSpPr>
              <p:cNvPr id="46" name="Rectangle 45">
                <a:extLst>
                  <a:ext uri="{FF2B5EF4-FFF2-40B4-BE49-F238E27FC236}">
                    <a16:creationId xmlns:a16="http://schemas.microsoft.com/office/drawing/2014/main" id="{1A2C5D04-5AB9-4349-B752-28C2812FF73A}"/>
                  </a:ext>
                </a:extLst>
              </p:cNvPr>
              <p:cNvSpPr>
                <a:spLocks noRot="1" noChangeAspect="1" noMove="1" noResize="1" noEditPoints="1" noAdjustHandles="1" noChangeArrowheads="1" noChangeShapeType="1" noTextEdit="1"/>
              </p:cNvSpPr>
              <p:nvPr/>
            </p:nvSpPr>
            <p:spPr>
              <a:xfrm>
                <a:off x="381000" y="3225225"/>
                <a:ext cx="528927" cy="58477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A9087AF4-8256-1943-9421-F8B49D67CA50}"/>
                  </a:ext>
                </a:extLst>
              </p:cNvPr>
              <p:cNvSpPr/>
              <p:nvPr/>
            </p:nvSpPr>
            <p:spPr>
              <a:xfrm>
                <a:off x="8381856" y="3225225"/>
                <a:ext cx="504241"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p>
            </p:txBody>
          </p:sp>
        </mc:Choice>
        <mc:Fallback xmlns="">
          <p:sp>
            <p:nvSpPr>
              <p:cNvPr id="47" name="Rectangle 46">
                <a:extLst>
                  <a:ext uri="{FF2B5EF4-FFF2-40B4-BE49-F238E27FC236}">
                    <a16:creationId xmlns:a16="http://schemas.microsoft.com/office/drawing/2014/main" id="{A9087AF4-8256-1943-9421-F8B49D67CA50}"/>
                  </a:ext>
                </a:extLst>
              </p:cNvPr>
              <p:cNvSpPr>
                <a:spLocks noRot="1" noChangeAspect="1" noMove="1" noResize="1" noEditPoints="1" noAdjustHandles="1" noChangeArrowheads="1" noChangeShapeType="1" noTextEdit="1"/>
              </p:cNvSpPr>
              <p:nvPr/>
            </p:nvSpPr>
            <p:spPr>
              <a:xfrm>
                <a:off x="8381856" y="3225225"/>
                <a:ext cx="504241" cy="584775"/>
              </a:xfrm>
              <a:prstGeom prst="rect">
                <a:avLst/>
              </a:prstGeom>
              <a:blipFill>
                <a:blip r:embed="rId9"/>
                <a:stretch>
                  <a:fillRect l="-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ectangle 47">
                <a:extLst>
                  <a:ext uri="{FF2B5EF4-FFF2-40B4-BE49-F238E27FC236}">
                    <a16:creationId xmlns:a16="http://schemas.microsoft.com/office/drawing/2014/main" id="{286DBE57-37F1-C04B-BC55-E67B80611FB7}"/>
                  </a:ext>
                </a:extLst>
              </p:cNvPr>
              <p:cNvSpPr/>
              <p:nvPr/>
            </p:nvSpPr>
            <p:spPr>
              <a:xfrm>
                <a:off x="7355367" y="3849610"/>
                <a:ext cx="706387" cy="816377"/>
              </a:xfrm>
              <a:prstGeom prst="rect">
                <a:avLst/>
              </a:prstGeom>
            </p:spPr>
            <p:txBody>
              <a:bodyPr wrap="square">
                <a:spAutoFit/>
              </a:bodyPr>
              <a:lstStyle/>
              <a:p>
                <a:pPr algn="ct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den>
                    </m:f>
                  </m:oMath>
                </a14:m>
                <a:r>
                  <a:rPr lang="en-US" sz="3200" b="0" dirty="0">
                    <a:solidFill>
                      <a:srgbClr val="C00000"/>
                    </a:solidFill>
                  </a:rPr>
                  <a:t> </a:t>
                </a:r>
              </a:p>
            </p:txBody>
          </p:sp>
        </mc:Choice>
        <mc:Fallback xmlns="">
          <p:sp>
            <p:nvSpPr>
              <p:cNvPr id="48" name="Rectangle 47">
                <a:extLst>
                  <a:ext uri="{FF2B5EF4-FFF2-40B4-BE49-F238E27FC236}">
                    <a16:creationId xmlns:a16="http://schemas.microsoft.com/office/drawing/2014/main" id="{286DBE57-37F1-C04B-BC55-E67B80611FB7}"/>
                  </a:ext>
                </a:extLst>
              </p:cNvPr>
              <p:cNvSpPr>
                <a:spLocks noRot="1" noChangeAspect="1" noMove="1" noResize="1" noEditPoints="1" noAdjustHandles="1" noChangeArrowheads="1" noChangeShapeType="1" noTextEdit="1"/>
              </p:cNvSpPr>
              <p:nvPr/>
            </p:nvSpPr>
            <p:spPr>
              <a:xfrm>
                <a:off x="7355367" y="3849610"/>
                <a:ext cx="706387" cy="816377"/>
              </a:xfrm>
              <a:prstGeom prst="rect">
                <a:avLst/>
              </a:prstGeom>
              <a:blipFill>
                <a:blip r:embed="rId10"/>
                <a:stretch>
                  <a:fillRect b="-6154"/>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41757783-3341-6F43-8204-33A7E94CA800}"/>
              </a:ext>
            </a:extLst>
          </p:cNvPr>
          <p:cNvCxnSpPr>
            <a:cxnSpLocks/>
          </p:cNvCxnSpPr>
          <p:nvPr/>
        </p:nvCxnSpPr>
        <p:spPr bwMode="auto">
          <a:xfrm flipH="1">
            <a:off x="7206041" y="3657600"/>
            <a:ext cx="1001467"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1871CE76-EDF9-F048-A96D-C8FB223E4219}"/>
                  </a:ext>
                </a:extLst>
              </p:cNvPr>
              <p:cNvSpPr/>
              <p:nvPr/>
            </p:nvSpPr>
            <p:spPr>
              <a:xfrm>
                <a:off x="3094897" y="3200400"/>
                <a:ext cx="37287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𝑓</m:t>
                      </m:r>
                      <m:r>
                        <a:rPr lang="en-US" sz="3600" b="0" i="1" smtClean="0">
                          <a:latin typeface="Cambria Math" panose="02040503050406030204" pitchFamily="18" charset="0"/>
                        </a:rPr>
                        <m:t>(</m:t>
                      </m:r>
                      <m:r>
                        <a:rPr lang="en-US" sz="3600" b="0" i="1" smtClean="0">
                          <a:latin typeface="Cambria Math" panose="02040503050406030204" pitchFamily="18" charset="0"/>
                        </a:rPr>
                        <m:t>𝑥</m:t>
                      </m:r>
                      <m:r>
                        <a:rPr lang="en-US" sz="3600" b="0" i="1" smtClean="0">
                          <a:latin typeface="Cambria Math" panose="02040503050406030204" pitchFamily="18" charset="0"/>
                        </a:rPr>
                        <m:t>)=</m:t>
                      </m:r>
                      <m:r>
                        <m:rPr>
                          <m:sty m:val="p"/>
                        </m:rPr>
                        <a:rPr lang="en-US" sz="3600" b="0" i="0" smtClean="0">
                          <a:latin typeface="Cambria Math" panose="02040503050406030204" pitchFamily="18" charset="0"/>
                        </a:rPr>
                        <m:t>max</m:t>
                      </m:r>
                      <m:r>
                        <a:rPr lang="en-US" sz="3600" b="0" i="1" smtClean="0">
                          <a:latin typeface="Cambria Math" panose="02040503050406030204" pitchFamily="18" charset="0"/>
                        </a:rPr>
                        <m:t>⁡(0,</m:t>
                      </m:r>
                      <m:r>
                        <a:rPr lang="en-US" sz="3600" b="0" i="1" smtClean="0">
                          <a:latin typeface="Cambria Math" panose="02040503050406030204" pitchFamily="18" charset="0"/>
                        </a:rPr>
                        <m:t>𝑥</m:t>
                      </m:r>
                      <m:r>
                        <a:rPr lang="en-US" sz="3600" b="0" i="1" smtClean="0">
                          <a:latin typeface="Cambria Math" panose="02040503050406030204" pitchFamily="18" charset="0"/>
                        </a:rPr>
                        <m:t>)</m:t>
                      </m:r>
                    </m:oMath>
                  </m:oMathPara>
                </a14:m>
                <a:endParaRPr lang="en-US" sz="3600" dirty="0"/>
              </a:p>
            </p:txBody>
          </p:sp>
        </mc:Choice>
        <mc:Fallback xmlns="">
          <p:sp>
            <p:nvSpPr>
              <p:cNvPr id="50" name="Rectangle 49">
                <a:extLst>
                  <a:ext uri="{FF2B5EF4-FFF2-40B4-BE49-F238E27FC236}">
                    <a16:creationId xmlns:a16="http://schemas.microsoft.com/office/drawing/2014/main" id="{1871CE76-EDF9-F048-A96D-C8FB223E4219}"/>
                  </a:ext>
                </a:extLst>
              </p:cNvPr>
              <p:cNvSpPr>
                <a:spLocks noRot="1" noChangeAspect="1" noMove="1" noResize="1" noEditPoints="1" noAdjustHandles="1" noChangeArrowheads="1" noChangeShapeType="1" noTextEdit="1"/>
              </p:cNvSpPr>
              <p:nvPr/>
            </p:nvSpPr>
            <p:spPr>
              <a:xfrm>
                <a:off x="3094897" y="3200400"/>
                <a:ext cx="3728713" cy="646331"/>
              </a:xfrm>
              <a:prstGeom prst="rect">
                <a:avLst/>
              </a:prstGeom>
              <a:blipFill>
                <a:blip r:embed="rId11"/>
                <a:stretch>
                  <a:fillRect l="-1020" r="-1020" b="-254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19879898-B7B3-CE4D-9217-0AE0B231DC4B}"/>
                  </a:ext>
                </a:extLst>
              </p:cNvPr>
              <p:cNvSpPr/>
              <p:nvPr/>
            </p:nvSpPr>
            <p:spPr>
              <a:xfrm>
                <a:off x="228600" y="3790890"/>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58" name="Rectangle 57">
                <a:extLst>
                  <a:ext uri="{FF2B5EF4-FFF2-40B4-BE49-F238E27FC236}">
                    <a16:creationId xmlns:a16="http://schemas.microsoft.com/office/drawing/2014/main" id="{19879898-B7B3-CE4D-9217-0AE0B231DC4B}"/>
                  </a:ext>
                </a:extLst>
              </p:cNvPr>
              <p:cNvSpPr>
                <a:spLocks noRot="1" noChangeAspect="1" noMove="1" noResize="1" noEditPoints="1" noAdjustHandles="1" noChangeArrowheads="1" noChangeShapeType="1" noTextEdit="1"/>
              </p:cNvSpPr>
              <p:nvPr/>
            </p:nvSpPr>
            <p:spPr>
              <a:xfrm>
                <a:off x="228600" y="3790890"/>
                <a:ext cx="804900" cy="40011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3E3AFE89-3E7B-094B-95E6-05C71E9C86E8}"/>
                  </a:ext>
                </a:extLst>
              </p:cNvPr>
              <p:cNvSpPr/>
              <p:nvPr/>
            </p:nvSpPr>
            <p:spPr>
              <a:xfrm>
                <a:off x="8225556" y="3804149"/>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59" name="Rectangle 58">
                <a:extLst>
                  <a:ext uri="{FF2B5EF4-FFF2-40B4-BE49-F238E27FC236}">
                    <a16:creationId xmlns:a16="http://schemas.microsoft.com/office/drawing/2014/main" id="{3E3AFE89-3E7B-094B-95E6-05C71E9C86E8}"/>
                  </a:ext>
                </a:extLst>
              </p:cNvPr>
              <p:cNvSpPr>
                <a:spLocks noRot="1" noChangeAspect="1" noMove="1" noResize="1" noEditPoints="1" noAdjustHandles="1" noChangeArrowheads="1" noChangeShapeType="1" noTextEdit="1"/>
              </p:cNvSpPr>
              <p:nvPr/>
            </p:nvSpPr>
            <p:spPr>
              <a:xfrm>
                <a:off x="8225556" y="3804149"/>
                <a:ext cx="804900" cy="40011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DFA41E9-880F-E940-9381-E7CB130D6E05}"/>
                  </a:ext>
                </a:extLst>
              </p:cNvPr>
              <p:cNvSpPr/>
              <p:nvPr/>
            </p:nvSpPr>
            <p:spPr>
              <a:xfrm>
                <a:off x="7355367" y="4629090"/>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60" name="Rectangle 59">
                <a:extLst>
                  <a:ext uri="{FF2B5EF4-FFF2-40B4-BE49-F238E27FC236}">
                    <a16:creationId xmlns:a16="http://schemas.microsoft.com/office/drawing/2014/main" id="{6DFA41E9-880F-E940-9381-E7CB130D6E05}"/>
                  </a:ext>
                </a:extLst>
              </p:cNvPr>
              <p:cNvSpPr>
                <a:spLocks noRot="1" noChangeAspect="1" noMove="1" noResize="1" noEditPoints="1" noAdjustHandles="1" noChangeArrowheads="1" noChangeShapeType="1" noTextEdit="1"/>
              </p:cNvSpPr>
              <p:nvPr/>
            </p:nvSpPr>
            <p:spPr>
              <a:xfrm>
                <a:off x="7355367" y="4629090"/>
                <a:ext cx="804900"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E029D139-A441-F04F-8FB9-ED418F025F3D}"/>
                  </a:ext>
                </a:extLst>
              </p:cNvPr>
              <p:cNvSpPr/>
              <p:nvPr/>
            </p:nvSpPr>
            <p:spPr>
              <a:xfrm>
                <a:off x="760486" y="4707381"/>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62" name="Rectangle 61">
                <a:extLst>
                  <a:ext uri="{FF2B5EF4-FFF2-40B4-BE49-F238E27FC236}">
                    <a16:creationId xmlns:a16="http://schemas.microsoft.com/office/drawing/2014/main" id="{E029D139-A441-F04F-8FB9-ED418F025F3D}"/>
                  </a:ext>
                </a:extLst>
              </p:cNvPr>
              <p:cNvSpPr>
                <a:spLocks noRot="1" noChangeAspect="1" noMove="1" noResize="1" noEditPoints="1" noAdjustHandles="1" noChangeArrowheads="1" noChangeShapeType="1" noTextEdit="1"/>
              </p:cNvSpPr>
              <p:nvPr/>
            </p:nvSpPr>
            <p:spPr>
              <a:xfrm>
                <a:off x="760486" y="4707381"/>
                <a:ext cx="804900"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9ED6A066-B7EB-964E-A5DE-4523A1C5F424}"/>
                  </a:ext>
                </a:extLst>
              </p:cNvPr>
              <p:cNvSpPr/>
              <p:nvPr/>
            </p:nvSpPr>
            <p:spPr>
              <a:xfrm>
                <a:off x="1594642" y="4705237"/>
                <a:ext cx="804900"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63" name="Rectangle 62">
                <a:extLst>
                  <a:ext uri="{FF2B5EF4-FFF2-40B4-BE49-F238E27FC236}">
                    <a16:creationId xmlns:a16="http://schemas.microsoft.com/office/drawing/2014/main" id="{9ED6A066-B7EB-964E-A5DE-4523A1C5F424}"/>
                  </a:ext>
                </a:extLst>
              </p:cNvPr>
              <p:cNvSpPr>
                <a:spLocks noRot="1" noChangeAspect="1" noMove="1" noResize="1" noEditPoints="1" noAdjustHandles="1" noChangeArrowheads="1" noChangeShapeType="1" noTextEdit="1"/>
              </p:cNvSpPr>
              <p:nvPr/>
            </p:nvSpPr>
            <p:spPr>
              <a:xfrm>
                <a:off x="1594642" y="4705237"/>
                <a:ext cx="804900"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D501A8D-C418-0249-8648-AF026A6B1F6A}"/>
                  </a:ext>
                </a:extLst>
              </p:cNvPr>
              <p:cNvSpPr/>
              <p:nvPr/>
            </p:nvSpPr>
            <p:spPr>
              <a:xfrm>
                <a:off x="2237675" y="4710059"/>
                <a:ext cx="886525"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𝑀</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66" name="Rectangle 65">
                <a:extLst>
                  <a:ext uri="{FF2B5EF4-FFF2-40B4-BE49-F238E27FC236}">
                    <a16:creationId xmlns:a16="http://schemas.microsoft.com/office/drawing/2014/main" id="{AD501A8D-C418-0249-8648-AF026A6B1F6A}"/>
                  </a:ext>
                </a:extLst>
              </p:cNvPr>
              <p:cNvSpPr>
                <a:spLocks noRot="1" noChangeAspect="1" noMove="1" noResize="1" noEditPoints="1" noAdjustHandles="1" noChangeArrowheads="1" noChangeShapeType="1" noTextEdit="1"/>
              </p:cNvSpPr>
              <p:nvPr/>
            </p:nvSpPr>
            <p:spPr>
              <a:xfrm>
                <a:off x="2237675" y="4710059"/>
                <a:ext cx="886525" cy="400110"/>
              </a:xfrm>
              <a:prstGeom prst="rect">
                <a:avLst/>
              </a:prstGeom>
              <a:blipFill>
                <a:blip r:embed="rId17"/>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6104CF7C-B104-A84D-81B7-3DFE031E9AE9}"/>
              </a:ext>
            </a:extLst>
          </p:cNvPr>
          <p:cNvCxnSpPr>
            <a:cxnSpLocks/>
            <a:stCxn id="46" idx="3"/>
          </p:cNvCxnSpPr>
          <p:nvPr/>
        </p:nvCxnSpPr>
        <p:spPr bwMode="auto">
          <a:xfrm flipV="1">
            <a:off x="909927" y="3505201"/>
            <a:ext cx="1507356" cy="12412"/>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24" name="Straight Arrow Connector 23">
            <a:extLst>
              <a:ext uri="{FF2B5EF4-FFF2-40B4-BE49-F238E27FC236}">
                <a16:creationId xmlns:a16="http://schemas.microsoft.com/office/drawing/2014/main" id="{D73633F6-5DE9-3D47-AB45-66D2D15D9346}"/>
              </a:ext>
            </a:extLst>
          </p:cNvPr>
          <p:cNvCxnSpPr>
            <a:cxnSpLocks/>
          </p:cNvCxnSpPr>
          <p:nvPr/>
        </p:nvCxnSpPr>
        <p:spPr bwMode="auto">
          <a:xfrm flipH="1">
            <a:off x="838200" y="3657600"/>
            <a:ext cx="1616265"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7AFD32F-AD4E-7B40-95DD-F128E5C3FBBD}"/>
                  </a:ext>
                </a:extLst>
              </p:cNvPr>
              <p:cNvSpPr/>
              <p:nvPr/>
            </p:nvSpPr>
            <p:spPr>
              <a:xfrm>
                <a:off x="562255" y="5972286"/>
                <a:ext cx="928652"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a:rPr lang="en-US" b="0" i="1" smtClean="0">
                          <a:solidFill>
                            <a:srgbClr val="C00000"/>
                          </a:solidFill>
                          <a:latin typeface="Cambria Math" panose="02040503050406030204" pitchFamily="18" charset="0"/>
                        </a:rPr>
                        <m:t>=</m:t>
                      </m:r>
                    </m:oMath>
                  </m:oMathPara>
                </a14:m>
                <a:endParaRPr lang="en-US" b="0" dirty="0"/>
              </a:p>
            </p:txBody>
          </p:sp>
        </mc:Choice>
        <mc:Fallback xmlns="">
          <p:sp>
            <p:nvSpPr>
              <p:cNvPr id="30" name="Rectangle 29">
                <a:extLst>
                  <a:ext uri="{FF2B5EF4-FFF2-40B4-BE49-F238E27FC236}">
                    <a16:creationId xmlns:a16="http://schemas.microsoft.com/office/drawing/2014/main" id="{47AFD32F-AD4E-7B40-95DD-F128E5C3FBBD}"/>
                  </a:ext>
                </a:extLst>
              </p:cNvPr>
              <p:cNvSpPr>
                <a:spLocks noRot="1" noChangeAspect="1" noMove="1" noResize="1" noEditPoints="1" noAdjustHandles="1" noChangeArrowheads="1" noChangeShapeType="1" noTextEdit="1"/>
              </p:cNvSpPr>
              <p:nvPr/>
            </p:nvSpPr>
            <p:spPr>
              <a:xfrm>
                <a:off x="562255" y="5972286"/>
                <a:ext cx="928652" cy="794641"/>
              </a:xfrm>
              <a:prstGeom prst="rect">
                <a:avLst/>
              </a:prstGeom>
              <a:blipFill>
                <a:blip r:embed="rId18"/>
                <a:stretch>
                  <a:fillRect b="-62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B490383E-5F1A-4647-8A0C-6DAD877A037C}"/>
                  </a:ext>
                </a:extLst>
              </p:cNvPr>
              <p:cNvSpPr/>
              <p:nvPr/>
            </p:nvSpPr>
            <p:spPr>
              <a:xfrm>
                <a:off x="3262835" y="1357926"/>
                <a:ext cx="617926"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dirty="0">
                  <a:solidFill>
                    <a:srgbClr val="9900CC"/>
                  </a:solidFill>
                </a:endParaRPr>
              </a:p>
            </p:txBody>
          </p:sp>
        </mc:Choice>
        <mc:Fallback xmlns="">
          <p:sp>
            <p:nvSpPr>
              <p:cNvPr id="25" name="Rectangle 24">
                <a:extLst>
                  <a:ext uri="{FF2B5EF4-FFF2-40B4-BE49-F238E27FC236}">
                    <a16:creationId xmlns:a16="http://schemas.microsoft.com/office/drawing/2014/main" id="{B490383E-5F1A-4647-8A0C-6DAD877A037C}"/>
                  </a:ext>
                </a:extLst>
              </p:cNvPr>
              <p:cNvSpPr>
                <a:spLocks noRot="1" noChangeAspect="1" noMove="1" noResize="1" noEditPoints="1" noAdjustHandles="1" noChangeArrowheads="1" noChangeShapeType="1" noTextEdit="1"/>
              </p:cNvSpPr>
              <p:nvPr/>
            </p:nvSpPr>
            <p:spPr>
              <a:xfrm>
                <a:off x="3262835" y="1357926"/>
                <a:ext cx="617926" cy="794641"/>
              </a:xfrm>
              <a:prstGeom prst="rect">
                <a:avLst/>
              </a:prstGeom>
              <a:blipFill>
                <a:blip r:embed="rId19"/>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81EB8916-370A-3F4E-BB74-3F6A7D80B6A9}"/>
                  </a:ext>
                </a:extLst>
              </p:cNvPr>
              <p:cNvSpPr/>
              <p:nvPr/>
            </p:nvSpPr>
            <p:spPr>
              <a:xfrm>
                <a:off x="2813961" y="2187714"/>
                <a:ext cx="1523999" cy="707886"/>
              </a:xfrm>
              <a:prstGeom prst="rect">
                <a:avLst/>
              </a:prstGeom>
            </p:spPr>
            <p:txBody>
              <a:bodyPr wrap="square">
                <a:spAutoFit/>
              </a:bodyPr>
              <a:lstStyle/>
              <a:p>
                <a:pPr algn="ctr"/>
                <a14:m>
                  <m:oMath xmlns:m="http://schemas.openxmlformats.org/officeDocument/2006/math">
                    <m:r>
                      <a:rPr lang="en-US" sz="2000" b="0" i="1" smtClean="0">
                        <a:solidFill>
                          <a:srgbClr val="9900CC"/>
                        </a:solidFill>
                        <a:latin typeface="Cambria Math" panose="02040503050406030204" pitchFamily="18" charset="0"/>
                      </a:rPr>
                      <m:t>𝑀</m:t>
                    </m:r>
                    <m:r>
                      <a:rPr lang="en-US" sz="2000" b="0" i="1" smtClean="0">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Jacobian</a:t>
                </a:r>
              </a:p>
            </p:txBody>
          </p:sp>
        </mc:Choice>
        <mc:Fallback xmlns="">
          <p:sp>
            <p:nvSpPr>
              <p:cNvPr id="26" name="Rectangle 25">
                <a:extLst>
                  <a:ext uri="{FF2B5EF4-FFF2-40B4-BE49-F238E27FC236}">
                    <a16:creationId xmlns:a16="http://schemas.microsoft.com/office/drawing/2014/main" id="{81EB8916-370A-3F4E-BB74-3F6A7D80B6A9}"/>
                  </a:ext>
                </a:extLst>
              </p:cNvPr>
              <p:cNvSpPr>
                <a:spLocks noRot="1" noChangeAspect="1" noMove="1" noResize="1" noEditPoints="1" noAdjustHandles="1" noChangeArrowheads="1" noChangeShapeType="1" noTextEdit="1"/>
              </p:cNvSpPr>
              <p:nvPr/>
            </p:nvSpPr>
            <p:spPr>
              <a:xfrm>
                <a:off x="2813961" y="2187714"/>
                <a:ext cx="1523999" cy="707886"/>
              </a:xfrm>
              <a:prstGeom prst="rect">
                <a:avLst/>
              </a:prstGeom>
              <a:blipFill>
                <a:blip r:embed="rId20"/>
                <a:stretch>
                  <a:fillRect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11B37F9C-75F0-334C-BF49-81813C5768D1}"/>
                  </a:ext>
                </a:extLst>
              </p:cNvPr>
              <p:cNvSpPr/>
              <p:nvPr/>
            </p:nvSpPr>
            <p:spPr>
              <a:xfrm>
                <a:off x="1295400" y="5098326"/>
                <a:ext cx="1917320" cy="8570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9900CC"/>
                          </a:solidFill>
                          <a:latin typeface="Cambria Math" panose="02040503050406030204" pitchFamily="18" charset="0"/>
                          <a:ea typeface="Cambria Math" panose="02040503050406030204" pitchFamily="18" charset="0"/>
                        </a:rPr>
                        <m:t>𝕀</m:t>
                      </m:r>
                      <m:d>
                        <m:dPr>
                          <m:begChr m:val="["/>
                          <m:endChr m:val="]"/>
                          <m:ctrlPr>
                            <a:rPr lang="en-US" i="1">
                              <a:solidFill>
                                <a:srgbClr val="9900CC"/>
                              </a:solidFill>
                              <a:latin typeface="Cambria Math" panose="02040503050406030204" pitchFamily="18" charset="0"/>
                              <a:ea typeface="Cambria Math" panose="02040503050406030204" pitchFamily="18" charset="0"/>
                            </a:rPr>
                          </m:ctrlPr>
                        </m:dPr>
                        <m:e>
                          <m:sSub>
                            <m:sSubPr>
                              <m:ctrlPr>
                                <a:rPr lang="en-US" b="0" i="1">
                                  <a:solidFill>
                                    <a:srgbClr val="9900CC"/>
                                  </a:solidFill>
                                  <a:latin typeface="Cambria Math" panose="02040503050406030204" pitchFamily="18" charset="0"/>
                                  <a:ea typeface="Cambria Math" panose="02040503050406030204" pitchFamily="18" charset="0"/>
                                </a:rPr>
                              </m:ctrlPr>
                            </m:sSubPr>
                            <m:e>
                              <m:r>
                                <a:rPr lang="en-US" b="0" i="1">
                                  <a:solidFill>
                                    <a:srgbClr val="9900CC"/>
                                  </a:solidFill>
                                  <a:latin typeface="Cambria Math" panose="02040503050406030204" pitchFamily="18" charset="0"/>
                                  <a:ea typeface="Cambria Math" panose="02040503050406030204" pitchFamily="18" charset="0"/>
                                </a:rPr>
                                <m:t>𝑥</m:t>
                              </m:r>
                            </m:e>
                            <m:sub>
                              <m:r>
                                <a:rPr lang="en-US" b="0" i="1">
                                  <a:solidFill>
                                    <a:srgbClr val="9900CC"/>
                                  </a:solidFill>
                                  <a:latin typeface="Cambria Math" panose="02040503050406030204" pitchFamily="18" charset="0"/>
                                  <a:ea typeface="Cambria Math" panose="02040503050406030204" pitchFamily="18" charset="0"/>
                                </a:rPr>
                                <m:t>𝑖</m:t>
                              </m:r>
                            </m:sub>
                          </m:sSub>
                          <m:r>
                            <a:rPr lang="en-US" b="0" i="1">
                              <a:solidFill>
                                <a:srgbClr val="9900CC"/>
                              </a:solidFill>
                              <a:latin typeface="Cambria Math" panose="02040503050406030204" pitchFamily="18" charset="0"/>
                              <a:ea typeface="Cambria Math" panose="02040503050406030204" pitchFamily="18" charset="0"/>
                            </a:rPr>
                            <m:t>&gt;0</m:t>
                          </m:r>
                        </m:e>
                      </m:d>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sSub>
                            <m:sSubPr>
                              <m:ctrlPr>
                                <a:rPr lang="en-US" b="0" i="1">
                                  <a:solidFill>
                                    <a:srgbClr val="C00000"/>
                                  </a:solidFill>
                                  <a:latin typeface="Cambria Math" panose="02040503050406030204" pitchFamily="18" charset="0"/>
                                </a:rPr>
                              </m:ctrlPr>
                            </m:sSubPr>
                            <m:e>
                              <m:r>
                                <a:rPr lang="en-US" b="0" i="1">
                                  <a:solidFill>
                                    <a:srgbClr val="C00000"/>
                                  </a:solidFill>
                                  <a:latin typeface="Cambria Math" panose="02040503050406030204" pitchFamily="18" charset="0"/>
                                </a:rPr>
                                <m:t>𝑧</m:t>
                              </m:r>
                            </m:e>
                            <m:sub>
                              <m:r>
                                <a:rPr lang="en-US" b="0" i="1">
                                  <a:solidFill>
                                    <a:srgbClr val="C00000"/>
                                  </a:solidFill>
                                  <a:latin typeface="Cambria Math" panose="02040503050406030204" pitchFamily="18" charset="0"/>
                                </a:rPr>
                                <m:t>𝑖</m:t>
                              </m:r>
                            </m:sub>
                          </m:sSub>
                        </m:den>
                      </m:f>
                    </m:oMath>
                  </m:oMathPara>
                </a14:m>
                <a:endParaRPr lang="en-US" dirty="0"/>
              </a:p>
            </p:txBody>
          </p:sp>
        </mc:Choice>
        <mc:Fallback xmlns="">
          <p:sp>
            <p:nvSpPr>
              <p:cNvPr id="4" name="Rectangle 3">
                <a:extLst>
                  <a:ext uri="{FF2B5EF4-FFF2-40B4-BE49-F238E27FC236}">
                    <a16:creationId xmlns:a16="http://schemas.microsoft.com/office/drawing/2014/main" id="{11B37F9C-75F0-334C-BF49-81813C5768D1}"/>
                  </a:ext>
                </a:extLst>
              </p:cNvPr>
              <p:cNvSpPr>
                <a:spLocks noRot="1" noChangeAspect="1" noMove="1" noResize="1" noEditPoints="1" noAdjustHandles="1" noChangeArrowheads="1" noChangeShapeType="1" noTextEdit="1"/>
              </p:cNvSpPr>
              <p:nvPr/>
            </p:nvSpPr>
            <p:spPr>
              <a:xfrm>
                <a:off x="1295400" y="5098326"/>
                <a:ext cx="1917320" cy="857029"/>
              </a:xfrm>
              <a:prstGeom prst="rect">
                <a:avLst/>
              </a:prstGeom>
              <a:blipFill>
                <a:blip r:embed="rId21"/>
                <a:stretch>
                  <a:fillRect b="-28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36E4BAD-ECAC-BA49-B1F9-4B0F9862ED90}"/>
                  </a:ext>
                </a:extLst>
              </p:cNvPr>
              <p:cNvSpPr/>
              <p:nvPr/>
            </p:nvSpPr>
            <p:spPr>
              <a:xfrm>
                <a:off x="1295400" y="5987224"/>
                <a:ext cx="1975862"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9900CC"/>
                          </a:solidFill>
                          <a:latin typeface="Cambria Math" panose="02040503050406030204" pitchFamily="18" charset="0"/>
                          <a:ea typeface="Cambria Math" panose="02040503050406030204" pitchFamily="18" charset="0"/>
                        </a:rPr>
                        <m:t>𝕀</m:t>
                      </m:r>
                      <m:d>
                        <m:dPr>
                          <m:begChr m:val="["/>
                          <m:endChr m:val="]"/>
                          <m:ctrlPr>
                            <a:rPr lang="en-US" i="1">
                              <a:solidFill>
                                <a:srgbClr val="9900CC"/>
                              </a:solidFill>
                              <a:latin typeface="Cambria Math" panose="02040503050406030204" pitchFamily="18" charset="0"/>
                              <a:ea typeface="Cambria Math" panose="02040503050406030204" pitchFamily="18" charset="0"/>
                            </a:rPr>
                          </m:ctrlPr>
                        </m:dPr>
                        <m:e>
                          <m:r>
                            <a:rPr lang="en-US" b="0" i="1">
                              <a:solidFill>
                                <a:srgbClr val="9900CC"/>
                              </a:solidFill>
                              <a:latin typeface="Cambria Math" panose="02040503050406030204" pitchFamily="18" charset="0"/>
                              <a:ea typeface="Cambria Math" panose="02040503050406030204" pitchFamily="18" charset="0"/>
                            </a:rPr>
                            <m:t>𝑥</m:t>
                          </m:r>
                          <m:r>
                            <a:rPr lang="en-US" b="0" i="1">
                              <a:solidFill>
                                <a:srgbClr val="9900CC"/>
                              </a:solidFill>
                              <a:latin typeface="Cambria Math" panose="02040503050406030204" pitchFamily="18" charset="0"/>
                              <a:ea typeface="Cambria Math" panose="02040503050406030204" pitchFamily="18" charset="0"/>
                            </a:rPr>
                            <m:t>&gt;0</m:t>
                          </m:r>
                        </m:e>
                      </m:d>
                      <m:r>
                        <a:rPr lang="en-US" b="0" i="1" smtClean="0">
                          <a:solidFill>
                            <a:srgbClr val="C00000"/>
                          </a:solidFill>
                          <a:latin typeface="Cambria Math" panose="02040503050406030204" pitchFamily="18" charset="0"/>
                          <a:ea typeface="Cambria Math" panose="02040503050406030204" pitchFamily="18" charset="0"/>
                        </a:rPr>
                        <m:t>∗</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𝑧</m:t>
                          </m:r>
                        </m:den>
                      </m:f>
                    </m:oMath>
                  </m:oMathPara>
                </a14:m>
                <a:endParaRPr lang="en-US" dirty="0"/>
              </a:p>
            </p:txBody>
          </p:sp>
        </mc:Choice>
        <mc:Fallback xmlns="">
          <p:sp>
            <p:nvSpPr>
              <p:cNvPr id="5" name="Rectangle 4">
                <a:extLst>
                  <a:ext uri="{FF2B5EF4-FFF2-40B4-BE49-F238E27FC236}">
                    <a16:creationId xmlns:a16="http://schemas.microsoft.com/office/drawing/2014/main" id="{236E4BAD-ECAC-BA49-B1F9-4B0F9862ED90}"/>
                  </a:ext>
                </a:extLst>
              </p:cNvPr>
              <p:cNvSpPr>
                <a:spLocks noRot="1" noChangeAspect="1" noMove="1" noResize="1" noEditPoints="1" noAdjustHandles="1" noChangeArrowheads="1" noChangeShapeType="1" noTextEdit="1"/>
              </p:cNvSpPr>
              <p:nvPr/>
            </p:nvSpPr>
            <p:spPr>
              <a:xfrm>
                <a:off x="1295400" y="5987224"/>
                <a:ext cx="1975862" cy="794576"/>
              </a:xfrm>
              <a:prstGeom prst="rect">
                <a:avLst/>
              </a:prstGeom>
              <a:blipFill>
                <a:blip r:embed="rId22"/>
                <a:stretch>
                  <a:fillRect b="-7813"/>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76710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 grpId="0"/>
      <p:bldP spid="36" grpId="0"/>
      <p:bldP spid="62" grpId="0"/>
      <p:bldP spid="63" grpId="0"/>
      <p:bldP spid="66" grpId="0"/>
      <p:bldP spid="30" grpId="0"/>
      <p:bldP spid="4"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Matrix-vector multiplication</a:t>
            </a:r>
          </a:p>
        </p:txBody>
      </p:sp>
      <p:cxnSp>
        <p:nvCxnSpPr>
          <p:cNvPr id="24" name="Straight Arrow Connector 23">
            <a:extLst>
              <a:ext uri="{FF2B5EF4-FFF2-40B4-BE49-F238E27FC236}">
                <a16:creationId xmlns:a16="http://schemas.microsoft.com/office/drawing/2014/main" id="{B440BC23-EB8E-DA47-906F-0C3BC37A080A}"/>
              </a:ext>
            </a:extLst>
          </p:cNvPr>
          <p:cNvCxnSpPr>
            <a:cxnSpLocks/>
            <a:stCxn id="29" idx="3"/>
            <a:endCxn id="27" idx="3"/>
          </p:cNvCxnSpPr>
          <p:nvPr/>
        </p:nvCxnSpPr>
        <p:spPr bwMode="auto">
          <a:xfrm flipV="1">
            <a:off x="1132393" y="4517566"/>
            <a:ext cx="2646102" cy="971909"/>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cxnSp>
        <p:nvCxnSpPr>
          <p:cNvPr id="25" name="Straight Arrow Connector 24">
            <a:extLst>
              <a:ext uri="{FF2B5EF4-FFF2-40B4-BE49-F238E27FC236}">
                <a16:creationId xmlns:a16="http://schemas.microsoft.com/office/drawing/2014/main" id="{4C5BFCF8-6729-AB43-BE03-D5C5C587881A}"/>
              </a:ext>
            </a:extLst>
          </p:cNvPr>
          <p:cNvCxnSpPr/>
          <p:nvPr/>
        </p:nvCxnSpPr>
        <p:spPr bwMode="auto">
          <a:xfrm>
            <a:off x="6965237" y="3940487"/>
            <a:ext cx="1271574" cy="0"/>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p:sp>
        <p:nvSpPr>
          <p:cNvPr id="27" name="Oval 26">
            <a:extLst>
              <a:ext uri="{FF2B5EF4-FFF2-40B4-BE49-F238E27FC236}">
                <a16:creationId xmlns:a16="http://schemas.microsoft.com/office/drawing/2014/main" id="{8BD6FA7A-122F-A54F-96FF-B885E3965718}"/>
              </a:ext>
            </a:extLst>
          </p:cNvPr>
          <p:cNvSpPr/>
          <p:nvPr/>
        </p:nvSpPr>
        <p:spPr bwMode="auto">
          <a:xfrm>
            <a:off x="3185393" y="3312051"/>
            <a:ext cx="4049951" cy="1412349"/>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3200" b="0" i="0" u="none" strike="noStrike" cap="none" normalizeH="0" baseline="0" dirty="0">
              <a:ln>
                <a:noFill/>
              </a:ln>
              <a:solidFill>
                <a:schemeClr val="tx1"/>
              </a:solidFill>
              <a:effectLst/>
              <a:cs typeface="Arial" charset="0"/>
            </a:endParaRP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E7A5F95-191F-B442-A8BD-D175CF84E883}"/>
                  </a:ext>
                </a:extLst>
              </p:cNvPr>
              <p:cNvSpPr/>
              <p:nvPr/>
            </p:nvSpPr>
            <p:spPr>
              <a:xfrm>
                <a:off x="603466" y="5197087"/>
                <a:ext cx="528927"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𝑥</m:t>
                      </m:r>
                    </m:oMath>
                  </m:oMathPara>
                </a14:m>
                <a:endParaRPr lang="en-US" sz="3200" dirty="0"/>
              </a:p>
            </p:txBody>
          </p:sp>
        </mc:Choice>
        <mc:Fallback xmlns="">
          <p:sp>
            <p:nvSpPr>
              <p:cNvPr id="29" name="Rectangle 28">
                <a:extLst>
                  <a:ext uri="{FF2B5EF4-FFF2-40B4-BE49-F238E27FC236}">
                    <a16:creationId xmlns:a16="http://schemas.microsoft.com/office/drawing/2014/main" id="{2E7A5F95-191F-B442-A8BD-D175CF84E883}"/>
                  </a:ext>
                </a:extLst>
              </p:cNvPr>
              <p:cNvSpPr>
                <a:spLocks noRot="1" noChangeAspect="1" noMove="1" noResize="1" noEditPoints="1" noAdjustHandles="1" noChangeArrowheads="1" noChangeShapeType="1" noTextEdit="1"/>
              </p:cNvSpPr>
              <p:nvPr/>
            </p:nvSpPr>
            <p:spPr>
              <a:xfrm>
                <a:off x="603466" y="5197087"/>
                <a:ext cx="528927" cy="584775"/>
              </a:xfrm>
              <a:prstGeom prst="rect">
                <a:avLst/>
              </a:prstGeom>
              <a:blipFill>
                <a:blip r:embed="rId5"/>
                <a:stretch>
                  <a:fillRect l="-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25458C21-CC0A-F94F-976F-80CD1E4F826E}"/>
                  </a:ext>
                </a:extLst>
              </p:cNvPr>
              <p:cNvSpPr/>
              <p:nvPr/>
            </p:nvSpPr>
            <p:spPr>
              <a:xfrm>
                <a:off x="8449137" y="3657600"/>
                <a:ext cx="504241" cy="58477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𝑧</m:t>
                      </m:r>
                    </m:oMath>
                  </m:oMathPara>
                </a14:m>
                <a:endParaRPr lang="en-US" sz="3200" dirty="0"/>
              </a:p>
            </p:txBody>
          </p:sp>
        </mc:Choice>
        <mc:Fallback xmlns="">
          <p:sp>
            <p:nvSpPr>
              <p:cNvPr id="30" name="Rectangle 29">
                <a:extLst>
                  <a:ext uri="{FF2B5EF4-FFF2-40B4-BE49-F238E27FC236}">
                    <a16:creationId xmlns:a16="http://schemas.microsoft.com/office/drawing/2014/main" id="{25458C21-CC0A-F94F-976F-80CD1E4F826E}"/>
                  </a:ext>
                </a:extLst>
              </p:cNvPr>
              <p:cNvSpPr>
                <a:spLocks noRot="1" noChangeAspect="1" noMove="1" noResize="1" noEditPoints="1" noAdjustHandles="1" noChangeArrowheads="1" noChangeShapeType="1" noTextEdit="1"/>
              </p:cNvSpPr>
              <p:nvPr/>
            </p:nvSpPr>
            <p:spPr>
              <a:xfrm>
                <a:off x="8449137" y="3657600"/>
                <a:ext cx="504241" cy="58477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02000B3-5D97-DF41-AFBD-E3D22CD9CE68}"/>
                  </a:ext>
                </a:extLst>
              </p:cNvPr>
              <p:cNvSpPr/>
              <p:nvPr/>
            </p:nvSpPr>
            <p:spPr>
              <a:xfrm>
                <a:off x="7366647" y="4172595"/>
                <a:ext cx="795050" cy="816377"/>
              </a:xfrm>
              <a:prstGeom prst="rect">
                <a:avLst/>
              </a:prstGeom>
            </p:spPr>
            <p:txBody>
              <a:bodyPr wrap="square">
                <a:spAutoFit/>
              </a:bodyPr>
              <a:lstStyle/>
              <a:p>
                <a:pPr algn="ctr"/>
                <a14:m>
                  <m:oMath xmlns:m="http://schemas.openxmlformats.org/officeDocument/2006/math">
                    <m:f>
                      <m:fPr>
                        <m:ctrlPr>
                          <a:rPr lang="en-US" sz="3200" b="0" i="1" smtClean="0">
                            <a:solidFill>
                              <a:srgbClr val="C00000"/>
                            </a:solidFill>
                            <a:latin typeface="Cambria Math" panose="02040503050406030204" pitchFamily="18" charset="0"/>
                          </a:rPr>
                        </m:ctrlPr>
                      </m:fPr>
                      <m:num>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𝑒</m:t>
                        </m:r>
                      </m:num>
                      <m:den>
                        <m:r>
                          <a:rPr lang="en-US" sz="3200" b="0" i="1">
                            <a:solidFill>
                              <a:srgbClr val="C00000"/>
                            </a:solidFill>
                            <a:latin typeface="Cambria Math" panose="02040503050406030204" pitchFamily="18" charset="0"/>
                          </a:rPr>
                          <m:t>𝜕</m:t>
                        </m:r>
                        <m:r>
                          <a:rPr lang="en-US" sz="3200" b="0" i="1" smtClean="0">
                            <a:solidFill>
                              <a:srgbClr val="C00000"/>
                            </a:solidFill>
                            <a:latin typeface="Cambria Math" panose="02040503050406030204" pitchFamily="18" charset="0"/>
                          </a:rPr>
                          <m:t>𝑧</m:t>
                        </m:r>
                      </m:den>
                    </m:f>
                  </m:oMath>
                </a14:m>
                <a:r>
                  <a:rPr lang="en-US" sz="3200" b="0" dirty="0">
                    <a:solidFill>
                      <a:srgbClr val="C00000"/>
                    </a:solidFill>
                  </a:rPr>
                  <a:t> </a:t>
                </a:r>
              </a:p>
            </p:txBody>
          </p:sp>
        </mc:Choice>
        <mc:Fallback xmlns="">
          <p:sp>
            <p:nvSpPr>
              <p:cNvPr id="4" name="Rectangle 3">
                <a:extLst>
                  <a:ext uri="{FF2B5EF4-FFF2-40B4-BE49-F238E27FC236}">
                    <a16:creationId xmlns:a16="http://schemas.microsoft.com/office/drawing/2014/main" id="{C02000B3-5D97-DF41-AFBD-E3D22CD9CE68}"/>
                  </a:ext>
                </a:extLst>
              </p:cNvPr>
              <p:cNvSpPr>
                <a:spLocks noRot="1" noChangeAspect="1" noMove="1" noResize="1" noEditPoints="1" noAdjustHandles="1" noChangeArrowheads="1" noChangeShapeType="1" noTextEdit="1"/>
              </p:cNvSpPr>
              <p:nvPr/>
            </p:nvSpPr>
            <p:spPr>
              <a:xfrm>
                <a:off x="7366647" y="4172595"/>
                <a:ext cx="795050" cy="816377"/>
              </a:xfrm>
              <a:prstGeom prst="rect">
                <a:avLst/>
              </a:prstGeom>
              <a:blipFill>
                <a:blip r:embed="rId7"/>
                <a:stretch>
                  <a:fillRect b="-4615"/>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EDC4F812-F7EB-2C44-9A66-1124083B33EA}"/>
              </a:ext>
            </a:extLst>
          </p:cNvPr>
          <p:cNvCxnSpPr>
            <a:cxnSpLocks/>
          </p:cNvCxnSpPr>
          <p:nvPr/>
        </p:nvCxnSpPr>
        <p:spPr bwMode="auto">
          <a:xfrm flipH="1">
            <a:off x="7235344" y="4038600"/>
            <a:ext cx="956050" cy="0"/>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FCEF8C5B-35F2-A040-9C66-C0594ABFC4E9}"/>
                  </a:ext>
                </a:extLst>
              </p:cNvPr>
              <p:cNvSpPr/>
              <p:nvPr/>
            </p:nvSpPr>
            <p:spPr>
              <a:xfrm>
                <a:off x="1929828" y="5384541"/>
                <a:ext cx="1942262" cy="794641"/>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𝑥</m:t>
                          </m:r>
                        </m:den>
                      </m:f>
                      <m:r>
                        <a:rPr lang="en-US" b="0" i="1" smtClean="0">
                          <a:solidFill>
                            <a:srgbClr val="C00000"/>
                          </a:solidFill>
                          <a:latin typeface="Cambria Math" panose="02040503050406030204" pitchFamily="18" charset="0"/>
                        </a:rPr>
                        <m:t>= </m:t>
                      </m:r>
                      <m:f>
                        <m:fPr>
                          <m:ctrlPr>
                            <a:rPr lang="en-US" b="0" i="1">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den>
                      </m:f>
                      <m:r>
                        <a:rPr lang="en-US" b="0" i="1" smtClean="0">
                          <a:solidFill>
                            <a:srgbClr val="C00000"/>
                          </a:solidFill>
                          <a:latin typeface="Cambria Math" panose="02040503050406030204" pitchFamily="18" charset="0"/>
                        </a:rPr>
                        <m:t>  </m:t>
                      </m:r>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b="0" dirty="0">
                  <a:solidFill>
                    <a:srgbClr val="C00000"/>
                  </a:solidFill>
                </a:endParaRPr>
              </a:p>
            </p:txBody>
          </p:sp>
        </mc:Choice>
        <mc:Fallback xmlns="">
          <p:sp>
            <p:nvSpPr>
              <p:cNvPr id="33" name="Rectangle 32">
                <a:extLst>
                  <a:ext uri="{FF2B5EF4-FFF2-40B4-BE49-F238E27FC236}">
                    <a16:creationId xmlns:a16="http://schemas.microsoft.com/office/drawing/2014/main" id="{FCEF8C5B-35F2-A040-9C66-C0594ABFC4E9}"/>
                  </a:ext>
                </a:extLst>
              </p:cNvPr>
              <p:cNvSpPr>
                <a:spLocks noRot="1" noChangeAspect="1" noMove="1" noResize="1" noEditPoints="1" noAdjustHandles="1" noChangeArrowheads="1" noChangeShapeType="1" noTextEdit="1"/>
              </p:cNvSpPr>
              <p:nvPr/>
            </p:nvSpPr>
            <p:spPr>
              <a:xfrm>
                <a:off x="1929828" y="5384541"/>
                <a:ext cx="1942262" cy="794641"/>
              </a:xfrm>
              <a:prstGeom prst="rect">
                <a:avLst/>
              </a:prstGeom>
              <a:blipFill>
                <a:blip r:embed="rId8"/>
                <a:stretch>
                  <a:fillRect b="-6250"/>
                </a:stretch>
              </a:blipFill>
            </p:spPr>
            <p:txBody>
              <a:bodyPr/>
              <a:lstStyle/>
              <a:p>
                <a:r>
                  <a:rPr lang="en-US">
                    <a:noFill/>
                  </a:rPr>
                  <a:t> </a:t>
                </a:r>
              </a:p>
            </p:txBody>
          </p:sp>
        </mc:Fallback>
      </mc:AlternateContent>
      <p:cxnSp>
        <p:nvCxnSpPr>
          <p:cNvPr id="34" name="Straight Arrow Connector 33">
            <a:extLst>
              <a:ext uri="{FF2B5EF4-FFF2-40B4-BE49-F238E27FC236}">
                <a16:creationId xmlns:a16="http://schemas.microsoft.com/office/drawing/2014/main" id="{E5AA4636-B810-394B-AC67-056366B60504}"/>
              </a:ext>
            </a:extLst>
          </p:cNvPr>
          <p:cNvCxnSpPr>
            <a:cxnSpLocks/>
            <a:endCxn id="27" idx="1"/>
          </p:cNvCxnSpPr>
          <p:nvPr/>
        </p:nvCxnSpPr>
        <p:spPr bwMode="auto">
          <a:xfrm>
            <a:off x="1135785" y="2779481"/>
            <a:ext cx="2642710" cy="739404"/>
          </a:xfrm>
          <a:prstGeom prst="straightConnector1">
            <a:avLst/>
          </a:prstGeom>
          <a:solidFill>
            <a:schemeClr val="accent1"/>
          </a:solidFill>
          <a:ln w="9525"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EF629C12-F8F7-F345-BF53-1DA41E260716}"/>
                  </a:ext>
                </a:extLst>
              </p:cNvPr>
              <p:cNvSpPr/>
              <p:nvPr/>
            </p:nvSpPr>
            <p:spPr>
              <a:xfrm>
                <a:off x="3352800" y="3573959"/>
                <a:ext cx="3813352" cy="769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400" b="0" i="1" smtClean="0">
                          <a:latin typeface="Cambria Math" panose="02040503050406030204" pitchFamily="18" charset="0"/>
                        </a:rPr>
                        <m:t>𝑓</m:t>
                      </m:r>
                      <m:r>
                        <a:rPr lang="en-US" sz="4400" b="0" i="1" smtClean="0">
                          <a:latin typeface="Cambria Math" panose="02040503050406030204" pitchFamily="18" charset="0"/>
                        </a:rPr>
                        <m:t>(</m:t>
                      </m:r>
                      <m:r>
                        <a:rPr lang="en-US" sz="4400" b="0" i="1" smtClean="0">
                          <a:latin typeface="Cambria Math" panose="02040503050406030204" pitchFamily="18" charset="0"/>
                        </a:rPr>
                        <m:t>𝑥</m:t>
                      </m:r>
                      <m:r>
                        <a:rPr lang="en-US" sz="4400" b="0" i="1" smtClean="0">
                          <a:latin typeface="Cambria Math" panose="02040503050406030204" pitchFamily="18" charset="0"/>
                        </a:rPr>
                        <m:t>,</m:t>
                      </m:r>
                      <m:r>
                        <a:rPr lang="en-US" sz="4400" b="0" i="1" smtClean="0">
                          <a:latin typeface="Cambria Math" panose="02040503050406030204" pitchFamily="18" charset="0"/>
                        </a:rPr>
                        <m:t>𝑊</m:t>
                      </m:r>
                      <m:r>
                        <a:rPr lang="en-US" sz="4400" b="0" i="1" smtClean="0">
                          <a:latin typeface="Cambria Math" panose="02040503050406030204" pitchFamily="18" charset="0"/>
                        </a:rPr>
                        <m:t>)=</m:t>
                      </m:r>
                      <m:r>
                        <a:rPr lang="en-US" sz="4400" b="0" i="1" smtClean="0">
                          <a:latin typeface="Cambria Math" panose="02040503050406030204" pitchFamily="18" charset="0"/>
                        </a:rPr>
                        <m:t>𝑥𝑊</m:t>
                      </m:r>
                    </m:oMath>
                  </m:oMathPara>
                </a14:m>
                <a:endParaRPr lang="en-US" sz="4400" dirty="0"/>
              </a:p>
            </p:txBody>
          </p:sp>
        </mc:Choice>
        <mc:Fallback xmlns="">
          <p:sp>
            <p:nvSpPr>
              <p:cNvPr id="14" name="Rectangle 13">
                <a:extLst>
                  <a:ext uri="{FF2B5EF4-FFF2-40B4-BE49-F238E27FC236}">
                    <a16:creationId xmlns:a16="http://schemas.microsoft.com/office/drawing/2014/main" id="{EF629C12-F8F7-F345-BF53-1DA41E260716}"/>
                  </a:ext>
                </a:extLst>
              </p:cNvPr>
              <p:cNvSpPr>
                <a:spLocks noRot="1" noChangeAspect="1" noMove="1" noResize="1" noEditPoints="1" noAdjustHandles="1" noChangeArrowheads="1" noChangeShapeType="1" noTextEdit="1"/>
              </p:cNvSpPr>
              <p:nvPr/>
            </p:nvSpPr>
            <p:spPr>
              <a:xfrm>
                <a:off x="3352800" y="3573959"/>
                <a:ext cx="3813352" cy="769441"/>
              </a:xfrm>
              <a:prstGeom prst="rect">
                <a:avLst/>
              </a:prstGeom>
              <a:blipFill>
                <a:blip r:embed="rId9"/>
                <a:stretch>
                  <a:fillRect l="-2333" b="-258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922F7785-ED39-784E-BBE9-F3DCDB222842}"/>
                  </a:ext>
                </a:extLst>
              </p:cNvPr>
              <p:cNvSpPr/>
              <p:nvPr/>
            </p:nvSpPr>
            <p:spPr>
              <a:xfrm>
                <a:off x="49843" y="2362200"/>
                <a:ext cx="1207882" cy="584775"/>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𝑊</m:t>
                      </m:r>
                    </m:oMath>
                  </m:oMathPara>
                </a14:m>
                <a:endParaRPr lang="en-US" sz="3200" dirty="0"/>
              </a:p>
            </p:txBody>
          </p:sp>
        </mc:Choice>
        <mc:Fallback xmlns="">
          <p:sp>
            <p:nvSpPr>
              <p:cNvPr id="37" name="Rectangle 36">
                <a:extLst>
                  <a:ext uri="{FF2B5EF4-FFF2-40B4-BE49-F238E27FC236}">
                    <a16:creationId xmlns:a16="http://schemas.microsoft.com/office/drawing/2014/main" id="{922F7785-ED39-784E-BBE9-F3DCDB222842}"/>
                  </a:ext>
                </a:extLst>
              </p:cNvPr>
              <p:cNvSpPr>
                <a:spLocks noRot="1" noChangeAspect="1" noMove="1" noResize="1" noEditPoints="1" noAdjustHandles="1" noChangeArrowheads="1" noChangeShapeType="1" noTextEdit="1"/>
              </p:cNvSpPr>
              <p:nvPr/>
            </p:nvSpPr>
            <p:spPr>
              <a:xfrm>
                <a:off x="49843" y="2362200"/>
                <a:ext cx="1207882" cy="584775"/>
              </a:xfrm>
              <a:prstGeom prst="rect">
                <a:avLst/>
              </a:prstGeom>
              <a:blipFill>
                <a:blip r:embed="rId10"/>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F7413E5C-BA20-4C47-BC29-3818995F6FFC}"/>
              </a:ext>
            </a:extLst>
          </p:cNvPr>
          <p:cNvCxnSpPr>
            <a:cxnSpLocks/>
          </p:cNvCxnSpPr>
          <p:nvPr/>
        </p:nvCxnSpPr>
        <p:spPr bwMode="auto">
          <a:xfrm flipH="1" flipV="1">
            <a:off x="1066593" y="2933177"/>
            <a:ext cx="2473157" cy="65402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D06E20BE-E6E8-9344-AE9B-45EE61B93311}"/>
                  </a:ext>
                </a:extLst>
              </p:cNvPr>
              <p:cNvSpPr/>
              <p:nvPr/>
            </p:nvSpPr>
            <p:spPr>
              <a:xfrm>
                <a:off x="1386017" y="1371600"/>
                <a:ext cx="2271583"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FF0000"/>
                              </a:solidFill>
                              <a:latin typeface="Cambria Math" panose="02040503050406030204" pitchFamily="18" charset="0"/>
                            </a:rPr>
                          </m:ctrlPr>
                        </m:fPr>
                        <m:num>
                          <m:r>
                            <a:rPr lang="en-US" b="0"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b="0"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𝑊</m:t>
                          </m:r>
                        </m:den>
                      </m:f>
                      <m:r>
                        <a:rPr lang="en-US" b="0" i="1" smtClean="0">
                          <a:solidFill>
                            <a:srgbClr val="FF0000"/>
                          </a:solidFill>
                          <a:latin typeface="Cambria Math" panose="02040503050406030204" pitchFamily="18" charset="0"/>
                        </a:rPr>
                        <m:t> = </m:t>
                      </m:r>
                      <m:f>
                        <m:fPr>
                          <m:ctrlPr>
                            <a:rPr lang="en-US" b="0" i="1" smtClean="0">
                              <a:solidFill>
                                <a:srgbClr val="C00000"/>
                              </a:solidFill>
                              <a:latin typeface="Cambria Math" panose="02040503050406030204" pitchFamily="18" charset="0"/>
                            </a:rPr>
                          </m:ctrlPr>
                        </m:fPr>
                        <m:num>
                          <m:r>
                            <a:rPr lang="en-US" b="0" i="1">
                              <a:solidFill>
                                <a:srgbClr val="C00000"/>
                              </a:solidFill>
                              <a:latin typeface="Cambria Math" panose="02040503050406030204" pitchFamily="18" charset="0"/>
                            </a:rPr>
                            <m:t>𝜕</m:t>
                          </m:r>
                          <m:r>
                            <a:rPr lang="en-US" b="0" i="1">
                              <a:solidFill>
                                <a:srgbClr val="C00000"/>
                              </a:solidFill>
                              <a:latin typeface="Cambria Math" panose="02040503050406030204" pitchFamily="18" charset="0"/>
                            </a:rPr>
                            <m:t>𝑒</m:t>
                          </m:r>
                        </m:num>
                        <m:den>
                          <m:r>
                            <a:rPr lang="en-US" b="0" i="1">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den>
                      </m:f>
                      <m:r>
                        <a:rPr lang="en-US" b="0" i="1" smtClean="0">
                          <a:solidFill>
                            <a:srgbClr val="C00000"/>
                          </a:solidFill>
                          <a:latin typeface="Cambria Math" panose="02040503050406030204" pitchFamily="18" charset="0"/>
                        </a:rPr>
                        <m:t>  </m:t>
                      </m:r>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𝑊</m:t>
                          </m:r>
                        </m:den>
                      </m:f>
                    </m:oMath>
                  </m:oMathPara>
                </a14:m>
                <a:endParaRPr lang="en-US" dirty="0">
                  <a:solidFill>
                    <a:srgbClr val="FF0000"/>
                  </a:solidFill>
                </a:endParaRPr>
              </a:p>
            </p:txBody>
          </p:sp>
        </mc:Choice>
        <mc:Fallback xmlns="">
          <p:sp>
            <p:nvSpPr>
              <p:cNvPr id="42" name="Rectangle 41">
                <a:extLst>
                  <a:ext uri="{FF2B5EF4-FFF2-40B4-BE49-F238E27FC236}">
                    <a16:creationId xmlns:a16="http://schemas.microsoft.com/office/drawing/2014/main" id="{D06E20BE-E6E8-9344-AE9B-45EE61B93311}"/>
                  </a:ext>
                </a:extLst>
              </p:cNvPr>
              <p:cNvSpPr>
                <a:spLocks noRot="1" noChangeAspect="1" noMove="1" noResize="1" noEditPoints="1" noAdjustHandles="1" noChangeArrowheads="1" noChangeShapeType="1" noTextEdit="1"/>
              </p:cNvSpPr>
              <p:nvPr/>
            </p:nvSpPr>
            <p:spPr>
              <a:xfrm>
                <a:off x="1386017" y="1371600"/>
                <a:ext cx="2271583" cy="794576"/>
              </a:xfrm>
              <a:prstGeom prst="rect">
                <a:avLst/>
              </a:prstGeom>
              <a:blipFill>
                <a:blip r:embed="rId11"/>
                <a:stretch>
                  <a:fillRect b="-6349"/>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C61E6887-E9AA-5C44-B523-E0717A0844E8}"/>
              </a:ext>
            </a:extLst>
          </p:cNvPr>
          <p:cNvCxnSpPr>
            <a:cxnSpLocks/>
          </p:cNvCxnSpPr>
          <p:nvPr/>
        </p:nvCxnSpPr>
        <p:spPr bwMode="auto">
          <a:xfrm flipH="1">
            <a:off x="1033408" y="4569548"/>
            <a:ext cx="2924078" cy="1104703"/>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0A50F892-8F63-904F-820F-A18BB70A64D5}"/>
                  </a:ext>
                </a:extLst>
              </p:cNvPr>
              <p:cNvSpPr/>
              <p:nvPr/>
            </p:nvSpPr>
            <p:spPr>
              <a:xfrm>
                <a:off x="4710072" y="4810810"/>
                <a:ext cx="613950" cy="7946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den>
                      </m:f>
                    </m:oMath>
                  </m:oMathPara>
                </a14:m>
                <a:endParaRPr lang="en-US" dirty="0">
                  <a:solidFill>
                    <a:srgbClr val="9900CC"/>
                  </a:solidFill>
                </a:endParaRPr>
              </a:p>
            </p:txBody>
          </p:sp>
        </mc:Choice>
        <mc:Fallback xmlns="">
          <p:sp>
            <p:nvSpPr>
              <p:cNvPr id="64" name="Rectangle 63">
                <a:extLst>
                  <a:ext uri="{FF2B5EF4-FFF2-40B4-BE49-F238E27FC236}">
                    <a16:creationId xmlns:a16="http://schemas.microsoft.com/office/drawing/2014/main" id="{0A50F892-8F63-904F-820F-A18BB70A64D5}"/>
                  </a:ext>
                </a:extLst>
              </p:cNvPr>
              <p:cNvSpPr>
                <a:spLocks noRot="1" noChangeAspect="1" noMove="1" noResize="1" noEditPoints="1" noAdjustHandles="1" noChangeArrowheads="1" noChangeShapeType="1" noTextEdit="1"/>
              </p:cNvSpPr>
              <p:nvPr/>
            </p:nvSpPr>
            <p:spPr>
              <a:xfrm>
                <a:off x="4710072" y="4810810"/>
                <a:ext cx="613950" cy="794641"/>
              </a:xfrm>
              <a:prstGeom prst="rect">
                <a:avLst/>
              </a:prstGeom>
              <a:blipFill>
                <a:blip r:embed="rId12"/>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00A654AC-DAAC-434F-99D0-B5ECE79B4818}"/>
                  </a:ext>
                </a:extLst>
              </p:cNvPr>
              <p:cNvSpPr/>
              <p:nvPr/>
            </p:nvSpPr>
            <p:spPr>
              <a:xfrm>
                <a:off x="4569825" y="1990003"/>
                <a:ext cx="744948" cy="7945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0" i="1" smtClean="0">
                              <a:solidFill>
                                <a:srgbClr val="9900CC"/>
                              </a:solidFill>
                              <a:latin typeface="Cambria Math" panose="02040503050406030204" pitchFamily="18" charset="0"/>
                            </a:rPr>
                          </m:ctrlPr>
                        </m:fPr>
                        <m:num>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b="0" i="1">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𝑊</m:t>
                          </m:r>
                        </m:den>
                      </m:f>
                    </m:oMath>
                  </m:oMathPara>
                </a14:m>
                <a:endParaRPr lang="en-US" dirty="0">
                  <a:solidFill>
                    <a:srgbClr val="9900CC"/>
                  </a:solidFill>
                </a:endParaRPr>
              </a:p>
            </p:txBody>
          </p:sp>
        </mc:Choice>
        <mc:Fallback xmlns="">
          <p:sp>
            <p:nvSpPr>
              <p:cNvPr id="65" name="Rectangle 64">
                <a:extLst>
                  <a:ext uri="{FF2B5EF4-FFF2-40B4-BE49-F238E27FC236}">
                    <a16:creationId xmlns:a16="http://schemas.microsoft.com/office/drawing/2014/main" id="{00A654AC-DAAC-434F-99D0-B5ECE79B4818}"/>
                  </a:ext>
                </a:extLst>
              </p:cNvPr>
              <p:cNvSpPr>
                <a:spLocks noRot="1" noChangeAspect="1" noMove="1" noResize="1" noEditPoints="1" noAdjustHandles="1" noChangeArrowheads="1" noChangeShapeType="1" noTextEdit="1"/>
              </p:cNvSpPr>
              <p:nvPr/>
            </p:nvSpPr>
            <p:spPr>
              <a:xfrm>
                <a:off x="4569825" y="1990003"/>
                <a:ext cx="744948" cy="794576"/>
              </a:xfrm>
              <a:prstGeom prst="rect">
                <a:avLst/>
              </a:prstGeom>
              <a:blipFill>
                <a:blip r:embed="rId13"/>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3C6599F-34A1-EF40-83B4-9C6470590B79}"/>
                  </a:ext>
                </a:extLst>
              </p:cNvPr>
              <p:cNvSpPr/>
              <p:nvPr/>
            </p:nvSpPr>
            <p:spPr>
              <a:xfrm>
                <a:off x="183553" y="2946911"/>
                <a:ext cx="8560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9900CC"/>
                          </a:solidFill>
                          <a:latin typeface="Cambria Math" panose="02040503050406030204" pitchFamily="18" charset="0"/>
                        </a:rPr>
                        <m:t>𝑀</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𝑁</m:t>
                      </m:r>
                    </m:oMath>
                  </m:oMathPara>
                </a14:m>
                <a:endParaRPr lang="en-US" sz="2000" dirty="0"/>
              </a:p>
            </p:txBody>
          </p:sp>
        </mc:Choice>
        <mc:Fallback xmlns="">
          <p:sp>
            <p:nvSpPr>
              <p:cNvPr id="26" name="Rectangle 25">
                <a:extLst>
                  <a:ext uri="{FF2B5EF4-FFF2-40B4-BE49-F238E27FC236}">
                    <a16:creationId xmlns:a16="http://schemas.microsoft.com/office/drawing/2014/main" id="{03C6599F-34A1-EF40-83B4-9C6470590B79}"/>
                  </a:ext>
                </a:extLst>
              </p:cNvPr>
              <p:cNvSpPr>
                <a:spLocks noRot="1" noChangeAspect="1" noMove="1" noResize="1" noEditPoints="1" noAdjustHandles="1" noChangeArrowheads="1" noChangeShapeType="1" noTextEdit="1"/>
              </p:cNvSpPr>
              <p:nvPr/>
            </p:nvSpPr>
            <p:spPr>
              <a:xfrm>
                <a:off x="183553" y="2946911"/>
                <a:ext cx="856067"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04D87AC-22E8-464A-B148-84046F717E3E}"/>
                  </a:ext>
                </a:extLst>
              </p:cNvPr>
              <p:cNvSpPr/>
              <p:nvPr/>
            </p:nvSpPr>
            <p:spPr>
              <a:xfrm>
                <a:off x="302882" y="5743391"/>
                <a:ext cx="804900"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m:oMathPara>
                </a14:m>
                <a:endParaRPr lang="en-US" sz="2000" dirty="0"/>
              </a:p>
            </p:txBody>
          </p:sp>
        </mc:Choice>
        <mc:Fallback xmlns="">
          <p:sp>
            <p:nvSpPr>
              <p:cNvPr id="28" name="Rectangle 27">
                <a:extLst>
                  <a:ext uri="{FF2B5EF4-FFF2-40B4-BE49-F238E27FC236}">
                    <a16:creationId xmlns:a16="http://schemas.microsoft.com/office/drawing/2014/main" id="{304D87AC-22E8-464A-B148-84046F717E3E}"/>
                  </a:ext>
                </a:extLst>
              </p:cNvPr>
              <p:cNvSpPr>
                <a:spLocks noRot="1" noChangeAspect="1" noMove="1" noResize="1" noEditPoints="1" noAdjustHandles="1" noChangeArrowheads="1" noChangeShapeType="1" noTextEdit="1"/>
              </p:cNvSpPr>
              <p:nvPr/>
            </p:nvSpPr>
            <p:spPr>
              <a:xfrm>
                <a:off x="302882" y="5743391"/>
                <a:ext cx="804900" cy="40011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79980E9-F63C-8D42-AB44-E61512DE4B9A}"/>
                  </a:ext>
                </a:extLst>
              </p:cNvPr>
              <p:cNvSpPr/>
              <p:nvPr/>
            </p:nvSpPr>
            <p:spPr>
              <a:xfrm>
                <a:off x="8191394" y="4152986"/>
                <a:ext cx="77444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9900CC"/>
                          </a:solidFill>
                          <a:latin typeface="Cambria Math" panose="02040503050406030204" pitchFamily="18" charset="0"/>
                        </a:rPr>
                        <m:t>1</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𝑁</m:t>
                      </m:r>
                    </m:oMath>
                  </m:oMathPara>
                </a14:m>
                <a:endParaRPr lang="en-US" sz="2000" dirty="0"/>
              </a:p>
            </p:txBody>
          </p:sp>
        </mc:Choice>
        <mc:Fallback xmlns="">
          <p:sp>
            <p:nvSpPr>
              <p:cNvPr id="31" name="Rectangle 30">
                <a:extLst>
                  <a:ext uri="{FF2B5EF4-FFF2-40B4-BE49-F238E27FC236}">
                    <a16:creationId xmlns:a16="http://schemas.microsoft.com/office/drawing/2014/main" id="{179980E9-F63C-8D42-AB44-E61512DE4B9A}"/>
                  </a:ext>
                </a:extLst>
              </p:cNvPr>
              <p:cNvSpPr>
                <a:spLocks noRot="1" noChangeAspect="1" noMove="1" noResize="1" noEditPoints="1" noAdjustHandles="1" noChangeArrowheads="1" noChangeShapeType="1" noTextEdit="1"/>
              </p:cNvSpPr>
              <p:nvPr/>
            </p:nvSpPr>
            <p:spPr>
              <a:xfrm>
                <a:off x="8191394" y="4152986"/>
                <a:ext cx="774443"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F4A2AF1F-A7E9-8142-A73C-5DA94E319781}"/>
                  </a:ext>
                </a:extLst>
              </p:cNvPr>
              <p:cNvSpPr/>
              <p:nvPr/>
            </p:nvSpPr>
            <p:spPr>
              <a:xfrm>
                <a:off x="7366647" y="5027809"/>
                <a:ext cx="77444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𝑁</m:t>
                      </m:r>
                    </m:oMath>
                  </m:oMathPara>
                </a14:m>
                <a:endParaRPr lang="en-US" sz="2000" dirty="0">
                  <a:solidFill>
                    <a:srgbClr val="C00000"/>
                  </a:solidFill>
                </a:endParaRPr>
              </a:p>
            </p:txBody>
          </p:sp>
        </mc:Choice>
        <mc:Fallback xmlns="">
          <p:sp>
            <p:nvSpPr>
              <p:cNvPr id="35" name="Rectangle 34">
                <a:extLst>
                  <a:ext uri="{FF2B5EF4-FFF2-40B4-BE49-F238E27FC236}">
                    <a16:creationId xmlns:a16="http://schemas.microsoft.com/office/drawing/2014/main" id="{F4A2AF1F-A7E9-8142-A73C-5DA94E319781}"/>
                  </a:ext>
                </a:extLst>
              </p:cNvPr>
              <p:cNvSpPr>
                <a:spLocks noRot="1" noChangeAspect="1" noMove="1" noResize="1" noEditPoints="1" noAdjustHandles="1" noChangeArrowheads="1" noChangeShapeType="1" noTextEdit="1"/>
              </p:cNvSpPr>
              <p:nvPr/>
            </p:nvSpPr>
            <p:spPr>
              <a:xfrm>
                <a:off x="7366647" y="5027809"/>
                <a:ext cx="774443"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E14B6A10-DA78-5848-B8D3-5CB1D686DCC9}"/>
                  </a:ext>
                </a:extLst>
              </p:cNvPr>
              <p:cNvSpPr/>
              <p:nvPr/>
            </p:nvSpPr>
            <p:spPr>
              <a:xfrm>
                <a:off x="4630332" y="5619690"/>
                <a:ext cx="856068"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rPr>
                      <m:t>𝑁</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36" name="Rectangle 35">
                <a:extLst>
                  <a:ext uri="{FF2B5EF4-FFF2-40B4-BE49-F238E27FC236}">
                    <a16:creationId xmlns:a16="http://schemas.microsoft.com/office/drawing/2014/main" id="{E14B6A10-DA78-5848-B8D3-5CB1D686DCC9}"/>
                  </a:ext>
                </a:extLst>
              </p:cNvPr>
              <p:cNvSpPr>
                <a:spLocks noRot="1" noChangeAspect="1" noMove="1" noResize="1" noEditPoints="1" noAdjustHandles="1" noChangeArrowheads="1" noChangeShapeType="1" noTextEdit="1"/>
              </p:cNvSpPr>
              <p:nvPr/>
            </p:nvSpPr>
            <p:spPr>
              <a:xfrm>
                <a:off x="4630332" y="5619690"/>
                <a:ext cx="856068"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498B23CC-39A3-BA42-B880-AC38C83B1012}"/>
                  </a:ext>
                </a:extLst>
              </p:cNvPr>
              <p:cNvSpPr/>
              <p:nvPr/>
            </p:nvSpPr>
            <p:spPr>
              <a:xfrm>
                <a:off x="4270758" y="2800290"/>
                <a:ext cx="14442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rPr>
                        <m:t>(</m:t>
                      </m:r>
                      <m:r>
                        <a:rPr lang="en-US" sz="2000" b="0" i="1" smtClean="0">
                          <a:solidFill>
                            <a:srgbClr val="9900CC"/>
                          </a:solidFill>
                          <a:latin typeface="Cambria Math" panose="02040503050406030204" pitchFamily="18" charset="0"/>
                        </a:rPr>
                        <m:t>𝑀</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smtClean="0">
                          <a:solidFill>
                            <a:srgbClr val="9900CC"/>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39" name="Rectangle 38">
                <a:extLst>
                  <a:ext uri="{FF2B5EF4-FFF2-40B4-BE49-F238E27FC236}">
                    <a16:creationId xmlns:a16="http://schemas.microsoft.com/office/drawing/2014/main" id="{498B23CC-39A3-BA42-B880-AC38C83B1012}"/>
                  </a:ext>
                </a:extLst>
              </p:cNvPr>
              <p:cNvSpPr>
                <a:spLocks noRot="1" noChangeAspect="1" noMove="1" noResize="1" noEditPoints="1" noAdjustHandles="1" noChangeArrowheads="1" noChangeShapeType="1" noTextEdit="1"/>
              </p:cNvSpPr>
              <p:nvPr/>
            </p:nvSpPr>
            <p:spPr>
              <a:xfrm>
                <a:off x="4270758" y="2800290"/>
                <a:ext cx="1444242" cy="400110"/>
              </a:xfrm>
              <a:prstGeom prst="rect">
                <a:avLst/>
              </a:prstGeom>
              <a:blipFill>
                <a:blip r:embed="rId19"/>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9B513EFE-9A38-1840-A2D0-62517609CBCE}"/>
                  </a:ext>
                </a:extLst>
              </p:cNvPr>
              <p:cNvSpPr/>
              <p:nvPr/>
            </p:nvSpPr>
            <p:spPr>
              <a:xfrm>
                <a:off x="1752600" y="6229819"/>
                <a:ext cx="804900"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𝑀</m:t>
                    </m:r>
                  </m:oMath>
                </a14:m>
                <a:r>
                  <a:rPr lang="en-US" sz="2000" b="0" dirty="0">
                    <a:solidFill>
                      <a:srgbClr val="C00000"/>
                    </a:solidFill>
                  </a:rPr>
                  <a:t> </a:t>
                </a:r>
                <a:endParaRPr lang="en-US" sz="2000" dirty="0">
                  <a:solidFill>
                    <a:srgbClr val="C00000"/>
                  </a:solidFill>
                </a:endParaRPr>
              </a:p>
            </p:txBody>
          </p:sp>
        </mc:Choice>
        <mc:Fallback xmlns="">
          <p:sp>
            <p:nvSpPr>
              <p:cNvPr id="40" name="Rectangle 39">
                <a:extLst>
                  <a:ext uri="{FF2B5EF4-FFF2-40B4-BE49-F238E27FC236}">
                    <a16:creationId xmlns:a16="http://schemas.microsoft.com/office/drawing/2014/main" id="{9B513EFE-9A38-1840-A2D0-62517609CBCE}"/>
                  </a:ext>
                </a:extLst>
              </p:cNvPr>
              <p:cNvSpPr>
                <a:spLocks noRot="1" noChangeAspect="1" noMove="1" noResize="1" noEditPoints="1" noAdjustHandles="1" noChangeArrowheads="1" noChangeShapeType="1" noTextEdit="1"/>
              </p:cNvSpPr>
              <p:nvPr/>
            </p:nvSpPr>
            <p:spPr>
              <a:xfrm>
                <a:off x="1752600" y="6229819"/>
                <a:ext cx="804900" cy="400110"/>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697C33CB-5FDD-5344-BB5D-57442E1BD143}"/>
                  </a:ext>
                </a:extLst>
              </p:cNvPr>
              <p:cNvSpPr/>
              <p:nvPr/>
            </p:nvSpPr>
            <p:spPr>
              <a:xfrm>
                <a:off x="2586756" y="6227675"/>
                <a:ext cx="774443"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𝑁</m:t>
                    </m:r>
                  </m:oMath>
                </a14:m>
                <a:r>
                  <a:rPr lang="en-US" sz="2000" b="0" dirty="0">
                    <a:solidFill>
                      <a:srgbClr val="C00000"/>
                    </a:solidFill>
                  </a:rPr>
                  <a:t> </a:t>
                </a:r>
                <a:endParaRPr lang="en-US" sz="2000" dirty="0">
                  <a:solidFill>
                    <a:srgbClr val="C00000"/>
                  </a:solidFill>
                </a:endParaRPr>
              </a:p>
            </p:txBody>
          </p:sp>
        </mc:Choice>
        <mc:Fallback xmlns="">
          <p:sp>
            <p:nvSpPr>
              <p:cNvPr id="41" name="Rectangle 40">
                <a:extLst>
                  <a:ext uri="{FF2B5EF4-FFF2-40B4-BE49-F238E27FC236}">
                    <a16:creationId xmlns:a16="http://schemas.microsoft.com/office/drawing/2014/main" id="{697C33CB-5FDD-5344-BB5D-57442E1BD143}"/>
                  </a:ext>
                </a:extLst>
              </p:cNvPr>
              <p:cNvSpPr>
                <a:spLocks noRot="1" noChangeAspect="1" noMove="1" noResize="1" noEditPoints="1" noAdjustHandles="1" noChangeArrowheads="1" noChangeShapeType="1" noTextEdit="1"/>
              </p:cNvSpPr>
              <p:nvPr/>
            </p:nvSpPr>
            <p:spPr>
              <a:xfrm>
                <a:off x="2586756" y="6227675"/>
                <a:ext cx="774443" cy="40011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E392770E-7401-444E-879D-78FA31C72491}"/>
                  </a:ext>
                </a:extLst>
              </p:cNvPr>
              <p:cNvSpPr/>
              <p:nvPr/>
            </p:nvSpPr>
            <p:spPr>
              <a:xfrm>
                <a:off x="3229789" y="6232497"/>
                <a:ext cx="856068" cy="400110"/>
              </a:xfrm>
              <a:prstGeom prst="rect">
                <a:avLst/>
              </a:prstGeom>
            </p:spPr>
            <p:txBody>
              <a:bodyPr wrap="none">
                <a:spAutoFit/>
              </a:bodyPr>
              <a:lstStyle/>
              <a:p>
                <a14:m>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𝑀</m:t>
                    </m:r>
                  </m:oMath>
                </a14:m>
                <a:r>
                  <a:rPr lang="en-US" sz="2000" b="0" dirty="0">
                    <a:solidFill>
                      <a:srgbClr val="9900CC"/>
                    </a:solidFill>
                  </a:rPr>
                  <a:t> </a:t>
                </a:r>
                <a:endParaRPr lang="en-US" sz="2000" dirty="0"/>
              </a:p>
            </p:txBody>
          </p:sp>
        </mc:Choice>
        <mc:Fallback xmlns="">
          <p:sp>
            <p:nvSpPr>
              <p:cNvPr id="43" name="Rectangle 42">
                <a:extLst>
                  <a:ext uri="{FF2B5EF4-FFF2-40B4-BE49-F238E27FC236}">
                    <a16:creationId xmlns:a16="http://schemas.microsoft.com/office/drawing/2014/main" id="{E392770E-7401-444E-879D-78FA31C72491}"/>
                  </a:ext>
                </a:extLst>
              </p:cNvPr>
              <p:cNvSpPr>
                <a:spLocks noRot="1" noChangeAspect="1" noMove="1" noResize="1" noEditPoints="1" noAdjustHandles="1" noChangeArrowheads="1" noChangeShapeType="1" noTextEdit="1"/>
              </p:cNvSpPr>
              <p:nvPr/>
            </p:nvSpPr>
            <p:spPr>
              <a:xfrm>
                <a:off x="3229789" y="6232497"/>
                <a:ext cx="856068" cy="400110"/>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3264C508-9DDC-C042-8BBE-DDE530E680FE}"/>
                  </a:ext>
                </a:extLst>
              </p:cNvPr>
              <p:cNvSpPr/>
              <p:nvPr/>
            </p:nvSpPr>
            <p:spPr>
              <a:xfrm>
                <a:off x="2888933" y="2190690"/>
                <a:ext cx="144424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rPr>
                        <m:t>(</m:t>
                      </m:r>
                      <m:r>
                        <a:rPr lang="en-US" sz="2000" b="0" i="1" smtClean="0">
                          <a:solidFill>
                            <a:srgbClr val="9900CC"/>
                          </a:solidFill>
                          <a:latin typeface="Cambria Math" panose="02040503050406030204" pitchFamily="18" charset="0"/>
                        </a:rPr>
                        <m:t>𝑀</m:t>
                      </m:r>
                      <m:r>
                        <a:rPr lang="en-US" sz="2000" b="0" i="1">
                          <a:solidFill>
                            <a:srgbClr val="9900CC"/>
                          </a:solidFill>
                          <a:latin typeface="Cambria Math" panose="02040503050406030204" pitchFamily="18" charset="0"/>
                          <a:ea typeface="Cambria Math" panose="02040503050406030204" pitchFamily="18" charset="0"/>
                        </a:rPr>
                        <m:t>×</m:t>
                      </m:r>
                      <m:r>
                        <a:rPr lang="en-US" sz="2000" b="0" i="1" smtClean="0">
                          <a:solidFill>
                            <a:srgbClr val="9900CC"/>
                          </a:solidFill>
                          <a:latin typeface="Cambria Math" panose="02040503050406030204" pitchFamily="18" charset="0"/>
                          <a:ea typeface="Cambria Math" panose="02040503050406030204" pitchFamily="18" charset="0"/>
                        </a:rPr>
                        <m:t>𝑁</m:t>
                      </m:r>
                      <m:r>
                        <a:rPr lang="en-US" sz="2000" b="0" i="1" smtClean="0">
                          <a:solidFill>
                            <a:srgbClr val="9900CC"/>
                          </a:solidFill>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44" name="Rectangle 43">
                <a:extLst>
                  <a:ext uri="{FF2B5EF4-FFF2-40B4-BE49-F238E27FC236}">
                    <a16:creationId xmlns:a16="http://schemas.microsoft.com/office/drawing/2014/main" id="{3264C508-9DDC-C042-8BBE-DDE530E680FE}"/>
                  </a:ext>
                </a:extLst>
              </p:cNvPr>
              <p:cNvSpPr>
                <a:spLocks noRot="1" noChangeAspect="1" noMove="1" noResize="1" noEditPoints="1" noAdjustHandles="1" noChangeArrowheads="1" noChangeShapeType="1" noTextEdit="1"/>
              </p:cNvSpPr>
              <p:nvPr/>
            </p:nvSpPr>
            <p:spPr>
              <a:xfrm>
                <a:off x="2888933" y="2190690"/>
                <a:ext cx="1444242" cy="400110"/>
              </a:xfrm>
              <a:prstGeom prst="rect">
                <a:avLst/>
              </a:prstGeom>
              <a:blipFill>
                <a:blip r:embed="rId23"/>
                <a:stretch>
                  <a:fillRect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C73CE3A9-87D2-284B-85EF-CB3484847197}"/>
                  </a:ext>
                </a:extLst>
              </p:cNvPr>
              <p:cNvSpPr/>
              <p:nvPr/>
            </p:nvSpPr>
            <p:spPr>
              <a:xfrm>
                <a:off x="2286000" y="2190690"/>
                <a:ext cx="774443" cy="400110"/>
              </a:xfrm>
              <a:prstGeom prst="rect">
                <a:avLst/>
              </a:prstGeom>
            </p:spPr>
            <p:txBody>
              <a:bodyPr wrap="none">
                <a:spAutoFit/>
              </a:bodyPr>
              <a:lstStyle/>
              <a:p>
                <a14:m>
                  <m:oMath xmlns:m="http://schemas.openxmlformats.org/officeDocument/2006/math">
                    <m:r>
                      <a:rPr lang="en-US" sz="2000" b="0" i="1" smtClean="0">
                        <a:solidFill>
                          <a:srgbClr val="C00000"/>
                        </a:solidFill>
                        <a:latin typeface="Cambria Math" panose="02040503050406030204" pitchFamily="18" charset="0"/>
                      </a:rPr>
                      <m:t>1</m:t>
                    </m:r>
                    <m:r>
                      <a:rPr lang="en-US" sz="2000" b="0" i="1">
                        <a:solidFill>
                          <a:srgbClr val="C00000"/>
                        </a:solidFill>
                        <a:latin typeface="Cambria Math" panose="02040503050406030204" pitchFamily="18" charset="0"/>
                        <a:ea typeface="Cambria Math" panose="02040503050406030204" pitchFamily="18" charset="0"/>
                      </a:rPr>
                      <m:t>×</m:t>
                    </m:r>
                    <m:r>
                      <a:rPr lang="en-US" sz="2000" b="0" i="1" smtClean="0">
                        <a:solidFill>
                          <a:srgbClr val="C00000"/>
                        </a:solidFill>
                        <a:latin typeface="Cambria Math" panose="02040503050406030204" pitchFamily="18" charset="0"/>
                        <a:ea typeface="Cambria Math" panose="02040503050406030204" pitchFamily="18" charset="0"/>
                      </a:rPr>
                      <m:t>𝑁</m:t>
                    </m:r>
                  </m:oMath>
                </a14:m>
                <a:r>
                  <a:rPr lang="en-US" sz="2000" b="0" dirty="0">
                    <a:solidFill>
                      <a:srgbClr val="C00000"/>
                    </a:solidFill>
                  </a:rPr>
                  <a:t> </a:t>
                </a:r>
                <a:endParaRPr lang="en-US" sz="2000" dirty="0">
                  <a:solidFill>
                    <a:srgbClr val="C00000"/>
                  </a:solidFill>
                </a:endParaRPr>
              </a:p>
            </p:txBody>
          </p:sp>
        </mc:Choice>
        <mc:Fallback xmlns="">
          <p:sp>
            <p:nvSpPr>
              <p:cNvPr id="45" name="Rectangle 44">
                <a:extLst>
                  <a:ext uri="{FF2B5EF4-FFF2-40B4-BE49-F238E27FC236}">
                    <a16:creationId xmlns:a16="http://schemas.microsoft.com/office/drawing/2014/main" id="{C73CE3A9-87D2-284B-85EF-CB3484847197}"/>
                  </a:ext>
                </a:extLst>
              </p:cNvPr>
              <p:cNvSpPr>
                <a:spLocks noRot="1" noChangeAspect="1" noMove="1" noResize="1" noEditPoints="1" noAdjustHandles="1" noChangeArrowheads="1" noChangeShapeType="1" noTextEdit="1"/>
              </p:cNvSpPr>
              <p:nvPr/>
            </p:nvSpPr>
            <p:spPr>
              <a:xfrm>
                <a:off x="2286000" y="2190690"/>
                <a:ext cx="774443" cy="40011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E6774048-98E7-3043-93BC-9804F6223932}"/>
                  </a:ext>
                </a:extLst>
              </p:cNvPr>
              <p:cNvSpPr/>
              <p:nvPr/>
            </p:nvSpPr>
            <p:spPr>
              <a:xfrm>
                <a:off x="1277533" y="2190690"/>
                <a:ext cx="856067"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F0000"/>
                          </a:solidFill>
                          <a:latin typeface="Cambria Math" panose="02040503050406030204" pitchFamily="18" charset="0"/>
                        </a:rPr>
                        <m:t>𝑀</m:t>
                      </m:r>
                      <m:r>
                        <a:rPr lang="en-US" sz="2000" b="0" i="1">
                          <a:solidFill>
                            <a:srgbClr val="FF0000"/>
                          </a:solidFill>
                          <a:latin typeface="Cambria Math" panose="02040503050406030204" pitchFamily="18" charset="0"/>
                          <a:ea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𝑁</m:t>
                      </m:r>
                    </m:oMath>
                  </m:oMathPara>
                </a14:m>
                <a:endParaRPr lang="en-US" sz="2000" dirty="0">
                  <a:solidFill>
                    <a:srgbClr val="FF0000"/>
                  </a:solidFill>
                </a:endParaRPr>
              </a:p>
            </p:txBody>
          </p:sp>
        </mc:Choice>
        <mc:Fallback xmlns="">
          <p:sp>
            <p:nvSpPr>
              <p:cNvPr id="46" name="Rectangle 45">
                <a:extLst>
                  <a:ext uri="{FF2B5EF4-FFF2-40B4-BE49-F238E27FC236}">
                    <a16:creationId xmlns:a16="http://schemas.microsoft.com/office/drawing/2014/main" id="{E6774048-98E7-3043-93BC-9804F6223932}"/>
                  </a:ext>
                </a:extLst>
              </p:cNvPr>
              <p:cNvSpPr>
                <a:spLocks noRot="1" noChangeAspect="1" noMove="1" noResize="1" noEditPoints="1" noAdjustHandles="1" noChangeArrowheads="1" noChangeShapeType="1" noTextEdit="1"/>
              </p:cNvSpPr>
              <p:nvPr/>
            </p:nvSpPr>
            <p:spPr>
              <a:xfrm>
                <a:off x="1277533" y="2190690"/>
                <a:ext cx="856067" cy="400110"/>
              </a:xfrm>
              <a:prstGeom prst="rect">
                <a:avLst/>
              </a:prstGeom>
              <a:blipFill>
                <a:blip r:embed="rId25"/>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59502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3" grpId="0"/>
      <p:bldP spid="42" grpId="0"/>
      <p:bldP spid="64" grpId="0"/>
      <p:bldP spid="65" grpId="0"/>
      <p:bldP spid="35" grpId="0"/>
      <p:bldP spid="36" grpId="0"/>
      <p:bldP spid="39" grpId="0"/>
      <p:bldP spid="40" grpId="0"/>
      <p:bldP spid="41" grpId="0"/>
      <p:bldP spid="43" grpId="0"/>
      <p:bldP spid="44" grpId="0"/>
      <p:bldP spid="45" grpId="0"/>
      <p:bldP spid="4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Matrix-vector multiplication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D733B8-ABE3-A142-88B1-4EE9618FD0F0}"/>
                  </a:ext>
                </a:extLst>
              </p:cNvPr>
              <p:cNvSpPr>
                <a:spLocks noGrp="1"/>
              </p:cNvSpPr>
              <p:nvPr>
                <p:ph idx="1"/>
              </p:nvPr>
            </p:nvSpPr>
            <p:spPr>
              <a:xfrm>
                <a:off x="381000" y="914400"/>
                <a:ext cx="8458200" cy="5257800"/>
              </a:xfrm>
            </p:spPr>
            <p:txBody>
              <a:bodyPr/>
              <a:lstStyle/>
              <a:p>
                <a:r>
                  <a:rPr lang="en-US" sz="2000" dirty="0">
                    <a:solidFill>
                      <a:srgbClr val="9900CC"/>
                    </a:solidFill>
                  </a:rPr>
                  <a:t> </a:t>
                </a:r>
                <a14:m>
                  <m:oMath xmlns:m="http://schemas.openxmlformats.org/officeDocument/2006/math">
                    <m:d>
                      <m:dPr>
                        <m:ctrlPr>
                          <a:rPr lang="en-US" sz="2000" i="1" smtClean="0">
                            <a:solidFill>
                              <a:srgbClr val="9900CC"/>
                            </a:solidFill>
                            <a:latin typeface="Cambria Math" panose="02040503050406030204" pitchFamily="18" charset="0"/>
                          </a:rPr>
                        </m:ctrlPr>
                      </m:dPr>
                      <m:e>
                        <m:m>
                          <m:mPr>
                            <m:mcs>
                              <m:mc>
                                <m:mcPr>
                                  <m:count m:val="3"/>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b="0" i="1" smtClean="0">
                                      <a:solidFill>
                                        <a:srgbClr val="9900CC"/>
                                      </a:solidFill>
                                      <a:latin typeface="Cambria Math" panose="02040503050406030204" pitchFamily="18" charset="0"/>
                                    </a:rPr>
                                    <m:t>𝑧</m:t>
                                  </m:r>
                                </m:e>
                                <m:sub>
                                  <m:r>
                                    <a:rPr lang="en-US" sz="2000" i="1">
                                      <a:solidFill>
                                        <a:srgbClr val="9900CC"/>
                                      </a:solidFill>
                                      <a:latin typeface="Cambria Math" panose="02040503050406030204" pitchFamily="18" charset="0"/>
                                    </a:rPr>
                                    <m:t>1</m:t>
                                  </m:r>
                                </m:sub>
                              </m:sSub>
                            </m:e>
                            <m:e>
                              <m:r>
                                <a:rPr lang="en-US" sz="2000" i="1">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b="0" i="1" smtClean="0">
                                      <a:solidFill>
                                        <a:srgbClr val="9900CC"/>
                                      </a:solidFill>
                                      <a:latin typeface="Cambria Math" panose="02040503050406030204" pitchFamily="18" charset="0"/>
                                    </a:rPr>
                                    <m:t>𝑧</m:t>
                                  </m:r>
                                </m:e>
                                <m:sub>
                                  <m:r>
                                    <a:rPr lang="en-US" sz="2000" i="1" smtClean="0">
                                      <a:solidFill>
                                        <a:srgbClr val="9900CC"/>
                                      </a:solidFill>
                                      <a:latin typeface="Cambria Math" panose="02040503050406030204" pitchFamily="18" charset="0"/>
                                    </a:rPr>
                                    <m:t>𝑁</m:t>
                                  </m:r>
                                </m:sub>
                              </m:sSub>
                            </m:e>
                          </m:mr>
                        </m:m>
                      </m:e>
                    </m:d>
                    <m:r>
                      <a:rPr lang="en-US" sz="2000" b="0" i="1" smtClean="0">
                        <a:solidFill>
                          <a:srgbClr val="9900CC"/>
                        </a:solidFill>
                        <a:latin typeface="Cambria Math" panose="02040503050406030204" pitchFamily="18" charset="0"/>
                      </a:rPr>
                      <m:t>=</m:t>
                    </m:r>
                    <m:d>
                      <m:dPr>
                        <m:ctrlPr>
                          <a:rPr lang="en-US" sz="2000" b="0" i="1" smtClean="0">
                            <a:solidFill>
                              <a:srgbClr val="9900CC"/>
                            </a:solidFill>
                            <a:latin typeface="Cambria Math" panose="02040503050406030204" pitchFamily="18" charset="0"/>
                          </a:rPr>
                        </m:ctrlPr>
                      </m:dPr>
                      <m:e>
                        <m:m>
                          <m:mPr>
                            <m:mcs>
                              <m:mc>
                                <m:mcPr>
                                  <m:count m:val="3"/>
                                  <m:mcJc m:val="center"/>
                                </m:mcPr>
                              </m:mc>
                            </m:mcs>
                            <m:ctrlPr>
                              <a:rPr lang="en-US" sz="2000" b="0" i="1" smtClean="0">
                                <a:solidFill>
                                  <a:srgbClr val="9900CC"/>
                                </a:solidFill>
                                <a:latin typeface="Cambria Math" panose="02040503050406030204" pitchFamily="18" charset="0"/>
                              </a:rPr>
                            </m:ctrlPr>
                          </m:mPr>
                          <m:mr>
                            <m:e>
                              <m:sSub>
                                <m:sSubPr>
                                  <m:ctrlPr>
                                    <a:rPr lang="en-US" sz="2000" b="0" i="1" smtClean="0">
                                      <a:solidFill>
                                        <a:srgbClr val="9900CC"/>
                                      </a:solidFill>
                                      <a:latin typeface="Cambria Math" panose="02040503050406030204" pitchFamily="18" charset="0"/>
                                    </a:rPr>
                                  </m:ctrlPr>
                                </m:sSubPr>
                                <m:e>
                                  <m:r>
                                    <a:rPr lang="en-US" sz="2000" b="0" i="1" smtClean="0">
                                      <a:solidFill>
                                        <a:srgbClr val="9900CC"/>
                                      </a:solidFill>
                                      <a:latin typeface="Cambria Math" panose="02040503050406030204" pitchFamily="18" charset="0"/>
                                    </a:rPr>
                                    <m:t>𝑥</m:t>
                                  </m:r>
                                </m:e>
                                <m:sub>
                                  <m:r>
                                    <a:rPr lang="en-US" sz="2000" b="0" i="1" smtClean="0">
                                      <a:solidFill>
                                        <a:srgbClr val="9900CC"/>
                                      </a:solidFill>
                                      <a:latin typeface="Cambria Math" panose="02040503050406030204" pitchFamily="18" charset="0"/>
                                    </a:rPr>
                                    <m:t>1</m:t>
                                  </m:r>
                                </m:sub>
                              </m:sSub>
                            </m:e>
                            <m:e>
                              <m:r>
                                <a:rPr lang="en-US" sz="2000" b="0" i="1" smtClean="0">
                                  <a:solidFill>
                                    <a:srgbClr val="9900CC"/>
                                  </a:solidFill>
                                  <a:latin typeface="Cambria Math" panose="02040503050406030204" pitchFamily="18" charset="0"/>
                                </a:rPr>
                                <m:t>…</m:t>
                              </m:r>
                            </m:e>
                            <m:e>
                              <m:sSub>
                                <m:sSubPr>
                                  <m:ctrlPr>
                                    <a:rPr lang="en-US" sz="2000" b="0" i="1" smtClean="0">
                                      <a:solidFill>
                                        <a:srgbClr val="9900CC"/>
                                      </a:solidFill>
                                      <a:latin typeface="Cambria Math" panose="02040503050406030204" pitchFamily="18" charset="0"/>
                                    </a:rPr>
                                  </m:ctrlPr>
                                </m:sSubPr>
                                <m:e>
                                  <m:r>
                                    <a:rPr lang="en-US" sz="2000" b="0" i="1" smtClean="0">
                                      <a:solidFill>
                                        <a:srgbClr val="9900CC"/>
                                      </a:solidFill>
                                      <a:latin typeface="Cambria Math" panose="02040503050406030204" pitchFamily="18" charset="0"/>
                                    </a:rPr>
                                    <m:t>𝑥</m:t>
                                  </m:r>
                                </m:e>
                                <m:sub>
                                  <m:r>
                                    <a:rPr lang="en-US" sz="2000" b="0" i="1" smtClean="0">
                                      <a:solidFill>
                                        <a:srgbClr val="9900CC"/>
                                      </a:solidFill>
                                      <a:latin typeface="Cambria Math" panose="02040503050406030204" pitchFamily="18" charset="0"/>
                                    </a:rPr>
                                    <m:t>𝑀</m:t>
                                  </m:r>
                                </m:sub>
                              </m:sSub>
                            </m:e>
                          </m:mr>
                        </m:m>
                      </m:e>
                    </m:d>
                    <m:d>
                      <m:dPr>
                        <m:ctrlPr>
                          <a:rPr lang="en-US" sz="2000" b="0" i="1" smtClean="0">
                            <a:solidFill>
                              <a:srgbClr val="9900CC"/>
                            </a:solidFill>
                            <a:latin typeface="Cambria Math" panose="02040503050406030204" pitchFamily="18" charset="0"/>
                          </a:rPr>
                        </m:ctrlPr>
                      </m:dPr>
                      <m:e>
                        <m:m>
                          <m:mPr>
                            <m:mcs>
                              <m:mc>
                                <m:mcPr>
                                  <m:count m:val="3"/>
                                  <m:mcJc m:val="center"/>
                                </m:mcPr>
                              </m:mc>
                            </m:mcs>
                            <m:ctrlPr>
                              <a:rPr lang="en-US" sz="2000" b="0" i="1" smtClean="0">
                                <a:solidFill>
                                  <a:srgbClr val="9900CC"/>
                                </a:solidFill>
                                <a:latin typeface="Cambria Math" panose="02040503050406030204" pitchFamily="18" charset="0"/>
                              </a:rPr>
                            </m:ctrlPr>
                          </m:mPr>
                          <m:mr>
                            <m:e>
                              <m:sSub>
                                <m:sSubPr>
                                  <m:ctrlPr>
                                    <a:rPr lang="en-US" sz="2000" b="0" i="1" smtClean="0">
                                      <a:solidFill>
                                        <a:srgbClr val="9900CC"/>
                                      </a:solidFill>
                                      <a:latin typeface="Cambria Math" panose="02040503050406030204" pitchFamily="18" charset="0"/>
                                    </a:rPr>
                                  </m:ctrlPr>
                                </m:sSubPr>
                                <m:e>
                                  <m:r>
                                    <a:rPr lang="en-US" sz="2000" b="0" i="1" smtClean="0">
                                      <a:solidFill>
                                        <a:srgbClr val="9900CC"/>
                                      </a:solidFill>
                                      <a:latin typeface="Cambria Math" panose="02040503050406030204" pitchFamily="18" charset="0"/>
                                    </a:rPr>
                                    <m:t>𝑊</m:t>
                                  </m:r>
                                </m:e>
                                <m:sub>
                                  <m:r>
                                    <a:rPr lang="en-US" sz="2000" b="0" i="1" smtClean="0">
                                      <a:solidFill>
                                        <a:srgbClr val="9900CC"/>
                                      </a:solidFill>
                                      <a:latin typeface="Cambria Math" panose="02040503050406030204" pitchFamily="18" charset="0"/>
                                    </a:rPr>
                                    <m:t>11</m:t>
                                  </m:r>
                                </m:sub>
                              </m:sSub>
                            </m:e>
                            <m:e>
                              <m:r>
                                <a:rPr lang="en-US" sz="2000" b="0" i="1" smtClean="0">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1</m:t>
                                  </m:r>
                                  <m:r>
                                    <a:rPr lang="en-US" sz="2000" i="1" smtClean="0">
                                      <a:solidFill>
                                        <a:srgbClr val="9900CC"/>
                                      </a:solidFill>
                                      <a:latin typeface="Cambria Math" panose="02040503050406030204" pitchFamily="18" charset="0"/>
                                    </a:rPr>
                                    <m:t>𝑁</m:t>
                                  </m:r>
                                </m:sub>
                              </m:sSub>
                            </m:e>
                          </m:mr>
                          <m:mr>
                            <m:e>
                              <m:r>
                                <a:rPr lang="en-US" sz="2000" b="0" i="1" smtClean="0">
                                  <a:solidFill>
                                    <a:srgbClr val="9900CC"/>
                                  </a:solidFill>
                                  <a:latin typeface="Cambria Math" panose="02040503050406030204" pitchFamily="18" charset="0"/>
                                </a:rPr>
                                <m:t>⋮</m:t>
                              </m:r>
                            </m:e>
                            <m:e>
                              <m:r>
                                <a:rPr lang="en-US" sz="2000" b="0" i="1" smtClean="0">
                                  <a:solidFill>
                                    <a:srgbClr val="9900CC"/>
                                  </a:solidFill>
                                  <a:latin typeface="Cambria Math" panose="02040503050406030204" pitchFamily="18" charset="0"/>
                                </a:rPr>
                                <m:t>⋱</m:t>
                              </m:r>
                            </m:e>
                            <m:e>
                              <m:r>
                                <a:rPr lang="en-US" sz="2000" b="0" i="1" smtClean="0">
                                  <a:solidFill>
                                    <a:srgbClr val="9900CC"/>
                                  </a:solidFill>
                                  <a:latin typeface="Cambria Math" panose="02040503050406030204" pitchFamily="18" charset="0"/>
                                </a:rPr>
                                <m:t>⋮</m:t>
                              </m:r>
                            </m:e>
                          </m:m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b="0" i="1" smtClean="0">
                                      <a:solidFill>
                                        <a:srgbClr val="9900CC"/>
                                      </a:solidFill>
                                      <a:latin typeface="Cambria Math" panose="02040503050406030204" pitchFamily="18" charset="0"/>
                                    </a:rPr>
                                    <m:t>𝑀</m:t>
                                  </m:r>
                                  <m:r>
                                    <a:rPr lang="en-US" sz="2000" i="1">
                                      <a:solidFill>
                                        <a:srgbClr val="9900CC"/>
                                      </a:solidFill>
                                      <a:latin typeface="Cambria Math" panose="02040503050406030204" pitchFamily="18" charset="0"/>
                                    </a:rPr>
                                    <m:t>1</m:t>
                                  </m:r>
                                </m:sub>
                              </m:sSub>
                            </m:e>
                            <m:e>
                              <m:r>
                                <a:rPr lang="en-US" sz="2000" b="0" i="1" smtClean="0">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b="0" i="1" smtClean="0">
                                      <a:solidFill>
                                        <a:srgbClr val="9900CC"/>
                                      </a:solidFill>
                                      <a:latin typeface="Cambria Math" panose="02040503050406030204" pitchFamily="18" charset="0"/>
                                    </a:rPr>
                                    <m:t>𝑀𝑁</m:t>
                                  </m:r>
                                </m:sub>
                              </m:sSub>
                            </m:e>
                          </m:mr>
                        </m:m>
                      </m:e>
                    </m:d>
                  </m:oMath>
                </a14:m>
                <a:endParaRPr lang="en-US" b="0" dirty="0">
                  <a:solidFill>
                    <a:srgbClr val="9900CC"/>
                  </a:solidFill>
                </a:endParaRPr>
              </a:p>
              <a:p>
                <a:r>
                  <a:rPr lang="en-US" dirty="0"/>
                  <a:t>Want:  </a:t>
                </a:r>
                <a:r>
                  <a:rPr lang="en-US" dirty="0">
                    <a:solidFill>
                      <a:srgbClr val="9900CC"/>
                    </a:solidFill>
                  </a:rPr>
                  <a:t> </a:t>
                </a:r>
                <a14:m>
                  <m:oMath xmlns:m="http://schemas.openxmlformats.org/officeDocument/2006/math">
                    <m:f>
                      <m:fPr>
                        <m:ctrlPr>
                          <a:rPr lang="en-US" sz="3600" i="1">
                            <a:solidFill>
                              <a:srgbClr val="C00000"/>
                            </a:solidFill>
                            <a:latin typeface="Cambria Math" panose="02040503050406030204" pitchFamily="18" charset="0"/>
                          </a:rPr>
                        </m:ctrlPr>
                      </m:fPr>
                      <m:num>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𝑒</m:t>
                        </m:r>
                      </m:num>
                      <m:den>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𝑥</m:t>
                        </m:r>
                      </m:den>
                    </m:f>
                    <m:r>
                      <a:rPr lang="en-US" sz="3600" i="1">
                        <a:solidFill>
                          <a:srgbClr val="C00000"/>
                        </a:solidFill>
                        <a:latin typeface="Cambria Math" panose="02040503050406030204" pitchFamily="18" charset="0"/>
                      </a:rPr>
                      <m:t>=</m:t>
                    </m:r>
                    <m:f>
                      <m:fPr>
                        <m:ctrlPr>
                          <a:rPr lang="en-US" sz="3600" i="1">
                            <a:solidFill>
                              <a:srgbClr val="C00000"/>
                            </a:solidFill>
                            <a:latin typeface="Cambria Math" panose="02040503050406030204" pitchFamily="18" charset="0"/>
                          </a:rPr>
                        </m:ctrlPr>
                      </m:fPr>
                      <m:num>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𝑒</m:t>
                        </m:r>
                      </m:num>
                      <m:den>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𝑧</m:t>
                        </m:r>
                      </m:den>
                    </m:f>
                    <m:r>
                      <a:rPr lang="en-US" sz="3600" b="0" i="1" smtClean="0">
                        <a:solidFill>
                          <a:srgbClr val="C00000"/>
                        </a:solidFill>
                        <a:latin typeface="Cambria Math" panose="02040503050406030204" pitchFamily="18" charset="0"/>
                      </a:rPr>
                      <m:t> </m:t>
                    </m:r>
                    <m:f>
                      <m:fPr>
                        <m:ctrlPr>
                          <a:rPr lang="en-US" sz="3600" i="1">
                            <a:solidFill>
                              <a:srgbClr val="9900CC"/>
                            </a:solidFill>
                            <a:latin typeface="Cambria Math" panose="02040503050406030204" pitchFamily="18" charset="0"/>
                          </a:rPr>
                        </m:ctrlPr>
                      </m:fPr>
                      <m:num>
                        <m:r>
                          <a:rPr lang="en-US" sz="3600" i="1">
                            <a:solidFill>
                              <a:srgbClr val="9900CC"/>
                            </a:solidFill>
                            <a:latin typeface="Cambria Math" panose="02040503050406030204" pitchFamily="18" charset="0"/>
                          </a:rPr>
                          <m:t>𝜕</m:t>
                        </m:r>
                        <m:r>
                          <a:rPr lang="en-US" sz="3600" i="1">
                            <a:solidFill>
                              <a:srgbClr val="9900CC"/>
                            </a:solidFill>
                            <a:latin typeface="Cambria Math" panose="02040503050406030204" pitchFamily="18" charset="0"/>
                          </a:rPr>
                          <m:t>𝑧</m:t>
                        </m:r>
                      </m:num>
                      <m:den>
                        <m:r>
                          <a:rPr lang="en-US" sz="3600" i="1">
                            <a:solidFill>
                              <a:srgbClr val="9900CC"/>
                            </a:solidFill>
                            <a:latin typeface="Cambria Math" panose="02040503050406030204" pitchFamily="18" charset="0"/>
                          </a:rPr>
                          <m:t>𝜕</m:t>
                        </m:r>
                        <m:r>
                          <a:rPr lang="en-US" sz="3600" i="1">
                            <a:solidFill>
                              <a:srgbClr val="9900CC"/>
                            </a:solidFill>
                            <a:latin typeface="Cambria Math" panose="02040503050406030204" pitchFamily="18" charset="0"/>
                          </a:rPr>
                          <m:t>𝑥</m:t>
                        </m:r>
                      </m:den>
                    </m:f>
                  </m:oMath>
                </a14:m>
                <a:endParaRPr lang="en-US" sz="3600" b="0" dirty="0">
                  <a:solidFill>
                    <a:srgbClr val="9900CC"/>
                  </a:solidFill>
                </a:endParaRPr>
              </a:p>
              <a:p>
                <a:endParaRPr lang="en-US" sz="3600" b="0" dirty="0">
                  <a:solidFill>
                    <a:srgbClr val="9900CC"/>
                  </a:solidFill>
                </a:endParaRPr>
              </a:p>
              <a:p>
                <a:pPr/>
                <a14:m>
                  <m:oMathPara xmlns:m="http://schemas.openxmlformats.org/officeDocument/2006/math">
                    <m:oMathParaPr>
                      <m:jc m:val="centerGroup"/>
                    </m:oMathParaPr>
                    <m:oMath xmlns:m="http://schemas.openxmlformats.org/officeDocument/2006/math">
                      <m:f>
                        <m:fPr>
                          <m:ctrlPr>
                            <a:rPr lang="en-US" i="1" smtClean="0">
                              <a:solidFill>
                                <a:srgbClr val="9900CC"/>
                              </a:solidFill>
                              <a:latin typeface="Cambria Math" panose="02040503050406030204" pitchFamily="18" charset="0"/>
                            </a:rPr>
                          </m:ctrlPr>
                        </m:fPr>
                        <m:num>
                          <m:r>
                            <a:rPr lang="en-US"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𝑗</m:t>
                              </m:r>
                            </m:sub>
                          </m:sSub>
                        </m:num>
                        <m:den>
                          <m:r>
                            <a:rPr lang="en-US" i="1" smtClean="0">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𝑖</m:t>
                              </m:r>
                            </m:sub>
                          </m:sSub>
                        </m:den>
                      </m:f>
                      <m:r>
                        <a:rPr lang="en-US" b="0" i="1" smtClean="0">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𝑖</m:t>
                          </m:r>
                          <m:r>
                            <a:rPr lang="en-US" b="0" i="1" smtClean="0">
                              <a:solidFill>
                                <a:srgbClr val="9900CC"/>
                              </a:solidFill>
                              <a:latin typeface="Cambria Math" panose="02040503050406030204" pitchFamily="18" charset="0"/>
                            </a:rPr>
                            <m:t>𝑗</m:t>
                          </m:r>
                        </m:sub>
                      </m:sSub>
                    </m:oMath>
                  </m:oMathPara>
                </a14:m>
                <a:endParaRPr lang="en-US" dirty="0">
                  <a:solidFill>
                    <a:srgbClr val="9900CC"/>
                  </a:solidFill>
                </a:endParaRPr>
              </a:p>
              <a:p>
                <a:pPr/>
                <a14:m>
                  <m:oMathPara xmlns:m="http://schemas.openxmlformats.org/officeDocument/2006/math">
                    <m:oMathParaPr>
                      <m:jc m:val="centerGroup"/>
                    </m:oMathParaPr>
                    <m:oMath xmlns:m="http://schemas.openxmlformats.org/officeDocument/2006/math">
                      <m:f>
                        <m:fPr>
                          <m:ctrlPr>
                            <a:rPr lang="en-US" i="1" smtClean="0">
                              <a:solidFill>
                                <a:srgbClr val="9900CC"/>
                              </a:solidFill>
                              <a:latin typeface="Cambria Math" panose="02040503050406030204" pitchFamily="18" charset="0"/>
                            </a:rPr>
                          </m:ctrlPr>
                        </m:fPr>
                        <m:num>
                          <m:r>
                            <a:rPr lang="en-US"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𝑧</m:t>
                          </m:r>
                        </m:num>
                        <m:den>
                          <m:r>
                            <a:rPr lang="en-US" i="1" smtClean="0">
                              <a:solidFill>
                                <a:srgbClr val="9900CC"/>
                              </a:solidFill>
                              <a:latin typeface="Cambria Math" panose="02040503050406030204" pitchFamily="18" charset="0"/>
                            </a:rPr>
                            <m:t>𝜕</m:t>
                          </m:r>
                          <m:r>
                            <a:rPr lang="en-US" i="1" smtClean="0">
                              <a:solidFill>
                                <a:srgbClr val="9900CC"/>
                              </a:solidFill>
                              <a:latin typeface="Cambria Math" panose="02040503050406030204" pitchFamily="18" charset="0"/>
                            </a:rPr>
                            <m:t>𝑥</m:t>
                          </m:r>
                        </m:den>
                      </m:f>
                      <m:r>
                        <a:rPr lang="en-US" b="0" i="1" smtClean="0">
                          <a:solidFill>
                            <a:srgbClr val="9900CC"/>
                          </a:solidFill>
                          <a:latin typeface="Cambria Math" panose="02040503050406030204" pitchFamily="18" charset="0"/>
                        </a:rPr>
                        <m:t>=</m:t>
                      </m:r>
                      <m:sSup>
                        <m:sSupPr>
                          <m:ctrlPr>
                            <a:rPr lang="en-US" b="0" i="1" smtClean="0">
                              <a:solidFill>
                                <a:srgbClr val="9900CC"/>
                              </a:solidFill>
                              <a:latin typeface="Cambria Math" panose="02040503050406030204" pitchFamily="18" charset="0"/>
                            </a:rPr>
                          </m:ctrlPr>
                        </m:sSupPr>
                        <m:e>
                          <m:r>
                            <a:rPr lang="en-US" b="0" i="1" smtClean="0">
                              <a:solidFill>
                                <a:srgbClr val="9900CC"/>
                              </a:solidFill>
                              <a:latin typeface="Cambria Math" panose="02040503050406030204" pitchFamily="18" charset="0"/>
                            </a:rPr>
                            <m:t>𝑊</m:t>
                          </m:r>
                        </m:e>
                        <m:sup>
                          <m:r>
                            <a:rPr lang="en-US" b="0" i="1" smtClean="0">
                              <a:solidFill>
                                <a:srgbClr val="9900CC"/>
                              </a:solidFill>
                              <a:latin typeface="Cambria Math" panose="02040503050406030204" pitchFamily="18" charset="0"/>
                            </a:rPr>
                            <m:t>𝑇</m:t>
                          </m:r>
                        </m:sup>
                      </m:sSup>
                    </m:oMath>
                  </m:oMathPara>
                </a14:m>
                <a:endParaRPr lang="en-US" b="0" dirty="0"/>
              </a:p>
              <a:p>
                <a:pPr/>
                <a14:m>
                  <m:oMathPara xmlns:m="http://schemas.openxmlformats.org/officeDocument/2006/math">
                    <m:oMathParaPr>
                      <m:jc m:val="centerGroup"/>
                    </m:oMathParaPr>
                    <m:oMath xmlns:m="http://schemas.openxmlformats.org/officeDocument/2006/math">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𝑥</m:t>
                          </m:r>
                        </m:den>
                      </m:f>
                      <m:r>
                        <a:rPr lang="en-US" i="1">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den>
                      </m:f>
                      <m:f>
                        <m:fPr>
                          <m:ctrlPr>
                            <a:rPr lang="en-US" i="1" smtClean="0">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𝑧</m:t>
                          </m:r>
                        </m:num>
                        <m:den>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𝑥</m:t>
                          </m:r>
                        </m:den>
                      </m:f>
                      <m:r>
                        <a:rPr lang="en-US" b="0" i="1" smtClean="0">
                          <a:solidFill>
                            <a:srgbClr val="9900CC"/>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𝑧</m:t>
                          </m:r>
                        </m:den>
                      </m:f>
                      <m:sSup>
                        <m:sSupPr>
                          <m:ctrlPr>
                            <a:rPr lang="en-US" i="1" smtClean="0">
                              <a:solidFill>
                                <a:srgbClr val="9900CC"/>
                              </a:solidFill>
                              <a:latin typeface="Cambria Math" panose="02040503050406030204" pitchFamily="18" charset="0"/>
                            </a:rPr>
                          </m:ctrlPr>
                        </m:sSupPr>
                        <m:e>
                          <m:r>
                            <a:rPr lang="en-US" i="1">
                              <a:solidFill>
                                <a:srgbClr val="9900CC"/>
                              </a:solidFill>
                              <a:latin typeface="Cambria Math" panose="02040503050406030204" pitchFamily="18" charset="0"/>
                            </a:rPr>
                            <m:t>𝑊</m:t>
                          </m:r>
                        </m:e>
                        <m:sup>
                          <m:r>
                            <a:rPr lang="en-US" i="1">
                              <a:solidFill>
                                <a:srgbClr val="9900CC"/>
                              </a:solidFill>
                              <a:latin typeface="Cambria Math" panose="02040503050406030204" pitchFamily="18" charset="0"/>
                            </a:rPr>
                            <m:t>𝑇</m:t>
                          </m:r>
                        </m:sup>
                      </m:sSup>
                    </m:oMath>
                  </m:oMathPara>
                </a14:m>
                <a:endParaRPr lang="en-US" dirty="0"/>
              </a:p>
              <a:p>
                <a:endParaRPr lang="en-US" dirty="0"/>
              </a:p>
            </p:txBody>
          </p:sp>
        </mc:Choice>
        <mc:Fallback xmlns="">
          <p:sp>
            <p:nvSpPr>
              <p:cNvPr id="3" name="Content Placeholder 2">
                <a:extLst>
                  <a:ext uri="{FF2B5EF4-FFF2-40B4-BE49-F238E27FC236}">
                    <a16:creationId xmlns:a16="http://schemas.microsoft.com/office/drawing/2014/main" id="{E2D733B8-ABE3-A142-88B1-4EE9618FD0F0}"/>
                  </a:ext>
                </a:extLst>
              </p:cNvPr>
              <p:cNvSpPr>
                <a:spLocks noGrp="1" noRot="1" noChangeAspect="1" noMove="1" noResize="1" noEditPoints="1" noAdjustHandles="1" noChangeArrowheads="1" noChangeShapeType="1" noTextEdit="1"/>
              </p:cNvSpPr>
              <p:nvPr>
                <p:ph idx="1"/>
              </p:nvPr>
            </p:nvSpPr>
            <p:spPr>
              <a:xfrm>
                <a:off x="381000" y="914400"/>
                <a:ext cx="8458200" cy="5257800"/>
              </a:xfrm>
              <a:blipFill>
                <a:blip r:embed="rId5"/>
                <a:stretch>
                  <a:fillRect l="-1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25D242-F737-6E48-A6D1-290A7C8FACF4}"/>
                  </a:ext>
                </a:extLst>
              </p:cNvPr>
              <p:cNvSpPr txBox="1"/>
              <p:nvPr/>
            </p:nvSpPr>
            <p:spPr>
              <a:xfrm>
                <a:off x="5638800" y="3664803"/>
                <a:ext cx="2819400" cy="830997"/>
              </a:xfrm>
              <a:prstGeom prst="rect">
                <a:avLst/>
              </a:prstGeom>
              <a:noFill/>
            </p:spPr>
            <p:txBody>
              <a:bodyPr wrap="square" rtlCol="0">
                <a:spAutoFit/>
              </a:bodyPr>
              <a:lstStyle/>
              <a:p>
                <a:pPr algn="ctr"/>
                <a14:m>
                  <m:oMath xmlns:m="http://schemas.openxmlformats.org/officeDocument/2006/math">
                    <m:r>
                      <a:rPr lang="en-US" b="0" i="1" dirty="0" smtClean="0">
                        <a:solidFill>
                          <a:srgbClr val="9900CC"/>
                        </a:solidFill>
                        <a:latin typeface="Cambria Math" panose="02040503050406030204" pitchFamily="18" charset="0"/>
                      </a:rPr>
                      <m:t>𝑗</m:t>
                    </m:r>
                  </m:oMath>
                </a14:m>
                <a:r>
                  <a:rPr lang="en-US" b="0" dirty="0" err="1"/>
                  <a:t>th</a:t>
                </a:r>
                <a:r>
                  <a:rPr lang="en-US" b="0" dirty="0"/>
                  <a:t> row, </a:t>
                </a:r>
                <a14:m>
                  <m:oMath xmlns:m="http://schemas.openxmlformats.org/officeDocument/2006/math">
                    <m:r>
                      <a:rPr lang="en-US" b="0" i="1" dirty="0" smtClean="0">
                        <a:solidFill>
                          <a:srgbClr val="9900CC"/>
                        </a:solidFill>
                        <a:latin typeface="Cambria Math" panose="02040503050406030204" pitchFamily="18" charset="0"/>
                      </a:rPr>
                      <m:t>𝑖</m:t>
                    </m:r>
                  </m:oMath>
                </a14:m>
                <a:r>
                  <a:rPr lang="en-US" b="0" dirty="0" err="1"/>
                  <a:t>th</a:t>
                </a:r>
                <a:r>
                  <a:rPr lang="en-US" b="0" dirty="0"/>
                  <a:t> column of Jacobian</a:t>
                </a:r>
              </a:p>
            </p:txBody>
          </p:sp>
        </mc:Choice>
        <mc:Fallback xmlns="">
          <p:sp>
            <p:nvSpPr>
              <p:cNvPr id="4" name="TextBox 3">
                <a:extLst>
                  <a:ext uri="{FF2B5EF4-FFF2-40B4-BE49-F238E27FC236}">
                    <a16:creationId xmlns:a16="http://schemas.microsoft.com/office/drawing/2014/main" id="{4725D242-F737-6E48-A6D1-290A7C8FACF4}"/>
                  </a:ext>
                </a:extLst>
              </p:cNvPr>
              <p:cNvSpPr txBox="1">
                <a:spLocks noRot="1" noChangeAspect="1" noMove="1" noResize="1" noEditPoints="1" noAdjustHandles="1" noChangeArrowheads="1" noChangeShapeType="1" noTextEdit="1"/>
              </p:cNvSpPr>
              <p:nvPr/>
            </p:nvSpPr>
            <p:spPr>
              <a:xfrm>
                <a:off x="5638800" y="3664803"/>
                <a:ext cx="2819400" cy="830997"/>
              </a:xfrm>
              <a:prstGeom prst="rect">
                <a:avLst/>
              </a:prstGeom>
              <a:blipFill>
                <a:blip r:embed="rId6"/>
                <a:stretch>
                  <a:fillRect t="-6061" r="-4054"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3469C11-3742-4A49-AF6E-E1878ADB353C}"/>
                  </a:ext>
                </a:extLst>
              </p:cNvPr>
              <p:cNvSpPr/>
              <p:nvPr/>
            </p:nvSpPr>
            <p:spPr>
              <a:xfrm>
                <a:off x="1578066" y="2895600"/>
                <a:ext cx="744948" cy="369332"/>
              </a:xfrm>
              <a:prstGeom prst="rect">
                <a:avLst/>
              </a:prstGeom>
            </p:spPr>
            <p:txBody>
              <a:bodyPr wrap="none">
                <a:spAutoFit/>
              </a:bodyPr>
              <a:lstStyle/>
              <a:p>
                <a14:m>
                  <m:oMath xmlns:m="http://schemas.openxmlformats.org/officeDocument/2006/math">
                    <m:r>
                      <a:rPr lang="en-US" sz="1800" b="0" i="1" smtClean="0">
                        <a:solidFill>
                          <a:srgbClr val="C00000"/>
                        </a:solidFill>
                        <a:latin typeface="Cambria Math" panose="02040503050406030204" pitchFamily="18" charset="0"/>
                      </a:rPr>
                      <m:t>1</m:t>
                    </m:r>
                    <m:r>
                      <a:rPr lang="en-US" sz="1800" b="0" i="1">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𝑀</m:t>
                    </m:r>
                  </m:oMath>
                </a14:m>
                <a:r>
                  <a:rPr lang="en-US" sz="1800" b="0" dirty="0">
                    <a:solidFill>
                      <a:srgbClr val="C00000"/>
                    </a:solidFill>
                  </a:rPr>
                  <a:t> </a:t>
                </a:r>
                <a:endParaRPr lang="en-US" sz="1800" dirty="0">
                  <a:solidFill>
                    <a:srgbClr val="C00000"/>
                  </a:solidFill>
                </a:endParaRPr>
              </a:p>
            </p:txBody>
          </p:sp>
        </mc:Choice>
        <mc:Fallback xmlns="">
          <p:sp>
            <p:nvSpPr>
              <p:cNvPr id="5" name="Rectangle 4">
                <a:extLst>
                  <a:ext uri="{FF2B5EF4-FFF2-40B4-BE49-F238E27FC236}">
                    <a16:creationId xmlns:a16="http://schemas.microsoft.com/office/drawing/2014/main" id="{F3469C11-3742-4A49-AF6E-E1878ADB353C}"/>
                  </a:ext>
                </a:extLst>
              </p:cNvPr>
              <p:cNvSpPr>
                <a:spLocks noRot="1" noChangeAspect="1" noMove="1" noResize="1" noEditPoints="1" noAdjustHandles="1" noChangeArrowheads="1" noChangeShapeType="1" noTextEdit="1"/>
              </p:cNvSpPr>
              <p:nvPr/>
            </p:nvSpPr>
            <p:spPr>
              <a:xfrm>
                <a:off x="1578066" y="2895600"/>
                <a:ext cx="74494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FE362E1-E23E-EA4A-BF0D-45130D424424}"/>
                  </a:ext>
                </a:extLst>
              </p:cNvPr>
              <p:cNvSpPr/>
              <p:nvPr/>
            </p:nvSpPr>
            <p:spPr>
              <a:xfrm>
                <a:off x="2530279" y="2895600"/>
                <a:ext cx="7160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C00000"/>
                          </a:solidFill>
                          <a:latin typeface="Cambria Math" panose="02040503050406030204" pitchFamily="18" charset="0"/>
                        </a:rPr>
                        <m:t>1</m:t>
                      </m:r>
                      <m:r>
                        <a:rPr lang="en-US" sz="1800" b="0" i="1">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𝑁</m:t>
                      </m:r>
                    </m:oMath>
                  </m:oMathPara>
                </a14:m>
                <a:endParaRPr lang="en-US" sz="1800" dirty="0">
                  <a:solidFill>
                    <a:srgbClr val="C00000"/>
                  </a:solidFill>
                </a:endParaRPr>
              </a:p>
            </p:txBody>
          </p:sp>
        </mc:Choice>
        <mc:Fallback xmlns="">
          <p:sp>
            <p:nvSpPr>
              <p:cNvPr id="6" name="Rectangle 5">
                <a:extLst>
                  <a:ext uri="{FF2B5EF4-FFF2-40B4-BE49-F238E27FC236}">
                    <a16:creationId xmlns:a16="http://schemas.microsoft.com/office/drawing/2014/main" id="{5FE362E1-E23E-EA4A-BF0D-45130D424424}"/>
                  </a:ext>
                </a:extLst>
              </p:cNvPr>
              <p:cNvSpPr>
                <a:spLocks noRot="1" noChangeAspect="1" noMove="1" noResize="1" noEditPoints="1" noAdjustHandles="1" noChangeArrowheads="1" noChangeShapeType="1" noTextEdit="1"/>
              </p:cNvSpPr>
              <p:nvPr/>
            </p:nvSpPr>
            <p:spPr>
              <a:xfrm>
                <a:off x="2530279" y="2895600"/>
                <a:ext cx="71609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A7B90FAB-6EEE-6643-98C0-085F3088A826}"/>
                  </a:ext>
                </a:extLst>
              </p:cNvPr>
              <p:cNvSpPr/>
              <p:nvPr/>
            </p:nvSpPr>
            <p:spPr>
              <a:xfrm>
                <a:off x="3171734" y="2895600"/>
                <a:ext cx="790666" cy="369332"/>
              </a:xfrm>
              <a:prstGeom prst="rect">
                <a:avLst/>
              </a:prstGeom>
            </p:spPr>
            <p:txBody>
              <a:bodyPr wrap="none">
                <a:spAutoFit/>
              </a:bodyPr>
              <a:lstStyle/>
              <a:p>
                <a14:m>
                  <m:oMath xmlns:m="http://schemas.openxmlformats.org/officeDocument/2006/math">
                    <m:r>
                      <a:rPr lang="en-US" sz="1800" b="0" i="1" smtClean="0">
                        <a:solidFill>
                          <a:srgbClr val="9900CC"/>
                        </a:solidFill>
                        <a:latin typeface="Cambria Math" panose="02040503050406030204" pitchFamily="18" charset="0"/>
                      </a:rPr>
                      <m:t>𝑁</m:t>
                    </m:r>
                    <m:r>
                      <a:rPr lang="en-US" sz="1800" b="0" i="1">
                        <a:solidFill>
                          <a:srgbClr val="9900CC"/>
                        </a:solidFill>
                        <a:latin typeface="Cambria Math" panose="02040503050406030204" pitchFamily="18" charset="0"/>
                        <a:ea typeface="Cambria Math" panose="02040503050406030204" pitchFamily="18" charset="0"/>
                      </a:rPr>
                      <m:t>×</m:t>
                    </m:r>
                    <m:r>
                      <a:rPr lang="en-US" sz="1800" b="0" i="1" smtClean="0">
                        <a:solidFill>
                          <a:srgbClr val="9900CC"/>
                        </a:solidFill>
                        <a:latin typeface="Cambria Math" panose="02040503050406030204" pitchFamily="18" charset="0"/>
                        <a:ea typeface="Cambria Math" panose="02040503050406030204" pitchFamily="18" charset="0"/>
                      </a:rPr>
                      <m:t>𝑀</m:t>
                    </m:r>
                  </m:oMath>
                </a14:m>
                <a:r>
                  <a:rPr lang="en-US" sz="1800" b="0" dirty="0">
                    <a:solidFill>
                      <a:srgbClr val="9900CC"/>
                    </a:solidFill>
                  </a:rPr>
                  <a:t> </a:t>
                </a:r>
                <a:endParaRPr lang="en-US" sz="1800" dirty="0"/>
              </a:p>
            </p:txBody>
          </p:sp>
        </mc:Choice>
        <mc:Fallback xmlns="">
          <p:sp>
            <p:nvSpPr>
              <p:cNvPr id="7" name="Rectangle 6">
                <a:extLst>
                  <a:ext uri="{FF2B5EF4-FFF2-40B4-BE49-F238E27FC236}">
                    <a16:creationId xmlns:a16="http://schemas.microsoft.com/office/drawing/2014/main" id="{A7B90FAB-6EEE-6643-98C0-085F3088A826}"/>
                  </a:ext>
                </a:extLst>
              </p:cNvPr>
              <p:cNvSpPr>
                <a:spLocks noRot="1" noChangeAspect="1" noMove="1" noResize="1" noEditPoints="1" noAdjustHandles="1" noChangeArrowheads="1" noChangeShapeType="1" noTextEdit="1"/>
              </p:cNvSpPr>
              <p:nvPr/>
            </p:nvSpPr>
            <p:spPr>
              <a:xfrm>
                <a:off x="3171734" y="2895600"/>
                <a:ext cx="79066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20567AC-EF56-D446-9216-4B1C020F1D0B}"/>
                  </a:ext>
                </a:extLst>
              </p:cNvPr>
              <p:cNvSpPr/>
              <p:nvPr/>
            </p:nvSpPr>
            <p:spPr>
              <a:xfrm>
                <a:off x="6736217" y="838200"/>
                <a:ext cx="2084738"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𝑗</m:t>
                          </m:r>
                        </m:sub>
                      </m:sSub>
                      <m:r>
                        <a:rPr lang="en-US" b="0" i="1">
                          <a:solidFill>
                            <a:srgbClr val="9900CC"/>
                          </a:solidFill>
                          <a:latin typeface="Cambria Math" panose="02040503050406030204" pitchFamily="18" charset="0"/>
                        </a:rPr>
                        <m:t>=</m:t>
                      </m:r>
                      <m:nary>
                        <m:naryPr>
                          <m:chr m:val="∑"/>
                          <m:ctrlPr>
                            <a:rPr lang="en-US" b="0" i="1">
                              <a:solidFill>
                                <a:srgbClr val="9900CC"/>
                              </a:solidFill>
                              <a:latin typeface="Cambria Math" panose="02040503050406030204" pitchFamily="18" charset="0"/>
                            </a:rPr>
                          </m:ctrlPr>
                        </m:naryPr>
                        <m:sub>
                          <m:r>
                            <m:rPr>
                              <m:brk m:alnAt="23"/>
                            </m:rPr>
                            <a:rPr lang="en-US" b="0" i="1">
                              <a:solidFill>
                                <a:srgbClr val="9900CC"/>
                              </a:solidFill>
                              <a:latin typeface="Cambria Math" panose="02040503050406030204" pitchFamily="18" charset="0"/>
                            </a:rPr>
                            <m:t>𝑖</m:t>
                          </m:r>
                          <m:r>
                            <a:rPr lang="en-US" b="0" i="1">
                              <a:solidFill>
                                <a:srgbClr val="9900CC"/>
                              </a:solidFill>
                              <a:latin typeface="Cambria Math" panose="02040503050406030204" pitchFamily="18" charset="0"/>
                            </a:rPr>
                            <m:t>=1</m:t>
                          </m:r>
                        </m:sub>
                        <m:sup>
                          <m:r>
                            <a:rPr lang="en-US" b="0" i="1">
                              <a:solidFill>
                                <a:srgbClr val="9900CC"/>
                              </a:solidFill>
                              <a:latin typeface="Cambria Math" panose="02040503050406030204" pitchFamily="18" charset="0"/>
                            </a:rPr>
                            <m:t>𝑀</m:t>
                          </m:r>
                        </m:sup>
                        <m:e>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𝑖</m:t>
                              </m:r>
                            </m:sub>
                          </m:sSub>
                          <m:sSub>
                            <m:sSubPr>
                              <m:ctrlPr>
                                <a:rPr lang="en-US" b="0" i="1">
                                  <a:solidFill>
                                    <a:srgbClr val="9900CC"/>
                                  </a:solidFill>
                                  <a:latin typeface="Cambria Math" panose="02040503050406030204" pitchFamily="18" charset="0"/>
                                </a:rPr>
                              </m:ctrlPr>
                            </m:sSubPr>
                            <m:e>
                              <m:r>
                                <a:rPr lang="en-US" b="0" i="1">
                                  <a:solidFill>
                                    <a:srgbClr val="9900CC"/>
                                  </a:solidFill>
                                  <a:latin typeface="Cambria Math" panose="02040503050406030204" pitchFamily="18" charset="0"/>
                                </a:rPr>
                                <m:t>𝑊</m:t>
                              </m:r>
                            </m:e>
                            <m:sub>
                              <m:r>
                                <a:rPr lang="en-US" b="0" i="1">
                                  <a:solidFill>
                                    <a:srgbClr val="9900CC"/>
                                  </a:solidFill>
                                  <a:latin typeface="Cambria Math" panose="02040503050406030204" pitchFamily="18" charset="0"/>
                                </a:rPr>
                                <m:t>𝑖𝑗</m:t>
                              </m:r>
                            </m:sub>
                          </m:sSub>
                        </m:e>
                      </m:nary>
                    </m:oMath>
                  </m:oMathPara>
                </a14:m>
                <a:endParaRPr lang="en-US" dirty="0"/>
              </a:p>
            </p:txBody>
          </p:sp>
        </mc:Choice>
        <mc:Fallback xmlns="">
          <p:sp>
            <p:nvSpPr>
              <p:cNvPr id="9" name="Rectangle 8">
                <a:extLst>
                  <a:ext uri="{FF2B5EF4-FFF2-40B4-BE49-F238E27FC236}">
                    <a16:creationId xmlns:a16="http://schemas.microsoft.com/office/drawing/2014/main" id="{C20567AC-EF56-D446-9216-4B1C020F1D0B}"/>
                  </a:ext>
                </a:extLst>
              </p:cNvPr>
              <p:cNvSpPr>
                <a:spLocks noRot="1" noChangeAspect="1" noMove="1" noResize="1" noEditPoints="1" noAdjustHandles="1" noChangeArrowheads="1" noChangeShapeType="1" noTextEdit="1"/>
              </p:cNvSpPr>
              <p:nvPr/>
            </p:nvSpPr>
            <p:spPr>
              <a:xfrm>
                <a:off x="6736217" y="838200"/>
                <a:ext cx="2084738" cy="1130822"/>
              </a:xfrm>
              <a:prstGeom prst="rect">
                <a:avLst/>
              </a:prstGeom>
              <a:blipFill>
                <a:blip r:embed="rId10"/>
                <a:stretch>
                  <a:fillRect l="-18072" t="-100000" b="-156667"/>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E8C8B6A6-F48D-014E-AB3B-6E3669FA9B71}"/>
              </a:ext>
            </a:extLst>
          </p:cNvPr>
          <p:cNvSpPr/>
          <p:nvPr/>
        </p:nvSpPr>
        <p:spPr bwMode="auto">
          <a:xfrm>
            <a:off x="3171734" y="1969022"/>
            <a:ext cx="638266" cy="926578"/>
          </a:xfrm>
          <a:prstGeom prst="rect">
            <a:avLst/>
          </a:prstGeom>
          <a:noFill/>
          <a:ln w="25400"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5D02106D-5675-6D4A-8FD5-8497A4499442}"/>
              </a:ext>
            </a:extLst>
          </p:cNvPr>
          <p:cNvSpPr/>
          <p:nvPr/>
        </p:nvSpPr>
        <p:spPr bwMode="auto">
          <a:xfrm>
            <a:off x="4800600" y="3505200"/>
            <a:ext cx="609600" cy="76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353601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9" grpId="0"/>
      <p:bldP spid="10"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Matrix-vector multiplication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D733B8-ABE3-A142-88B1-4EE9618FD0F0}"/>
                  </a:ext>
                </a:extLst>
              </p:cNvPr>
              <p:cNvSpPr>
                <a:spLocks noGrp="1"/>
              </p:cNvSpPr>
              <p:nvPr>
                <p:ph idx="1"/>
              </p:nvPr>
            </p:nvSpPr>
            <p:spPr>
              <a:xfrm>
                <a:off x="381000" y="914400"/>
                <a:ext cx="8458200" cy="6019800"/>
              </a:xfrm>
            </p:spPr>
            <p:txBody>
              <a:bodyPr/>
              <a:lstStyle/>
              <a:p>
                <a:r>
                  <a:rPr lang="en-US" sz="2000" dirty="0">
                    <a:solidFill>
                      <a:srgbClr val="9900CC"/>
                    </a:solidFill>
                  </a:rPr>
                  <a:t> </a:t>
                </a:r>
                <a14:m>
                  <m:oMath xmlns:m="http://schemas.openxmlformats.org/officeDocument/2006/math">
                    <m:d>
                      <m:dPr>
                        <m:ctrlPr>
                          <a:rPr lang="en-US" sz="2000" i="1" smtClean="0">
                            <a:solidFill>
                              <a:srgbClr val="9900CC"/>
                            </a:solidFill>
                            <a:latin typeface="Cambria Math" panose="02040503050406030204" pitchFamily="18" charset="0"/>
                          </a:rPr>
                        </m:ctrlPr>
                      </m:dPr>
                      <m:e>
                        <m:m>
                          <m:mPr>
                            <m:mcs>
                              <m:mc>
                                <m:mcPr>
                                  <m:count m:val="3"/>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𝑧</m:t>
                                  </m:r>
                                </m:e>
                                <m:sub>
                                  <m:r>
                                    <a:rPr lang="en-US" sz="2000" i="1">
                                      <a:solidFill>
                                        <a:srgbClr val="9900CC"/>
                                      </a:solidFill>
                                      <a:latin typeface="Cambria Math" panose="02040503050406030204" pitchFamily="18" charset="0"/>
                                    </a:rPr>
                                    <m:t>1</m:t>
                                  </m:r>
                                </m:sub>
                              </m:sSub>
                            </m:e>
                            <m:e>
                              <m:r>
                                <a:rPr lang="en-US" sz="2000" i="1">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𝑧</m:t>
                                  </m:r>
                                </m:e>
                                <m:sub>
                                  <m:r>
                                    <a:rPr lang="en-US" sz="2000" b="0" i="1" smtClean="0">
                                      <a:solidFill>
                                        <a:srgbClr val="9900CC"/>
                                      </a:solidFill>
                                      <a:latin typeface="Cambria Math" panose="02040503050406030204" pitchFamily="18" charset="0"/>
                                    </a:rPr>
                                    <m:t>𝑁</m:t>
                                  </m:r>
                                </m:sub>
                              </m:sSub>
                            </m:e>
                          </m:mr>
                        </m:m>
                      </m:e>
                    </m:d>
                    <m:r>
                      <a:rPr lang="en-US" sz="2000" i="1">
                        <a:solidFill>
                          <a:srgbClr val="9900CC"/>
                        </a:solidFill>
                        <a:latin typeface="Cambria Math" panose="02040503050406030204" pitchFamily="18" charset="0"/>
                      </a:rPr>
                      <m:t>=</m:t>
                    </m:r>
                    <m:d>
                      <m:dPr>
                        <m:ctrlPr>
                          <a:rPr lang="en-US" sz="2000" i="1">
                            <a:solidFill>
                              <a:srgbClr val="9900CC"/>
                            </a:solidFill>
                            <a:latin typeface="Cambria Math" panose="02040503050406030204" pitchFamily="18" charset="0"/>
                          </a:rPr>
                        </m:ctrlPr>
                      </m:dPr>
                      <m:e>
                        <m:m>
                          <m:mPr>
                            <m:mcs>
                              <m:mc>
                                <m:mcPr>
                                  <m:count m:val="3"/>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i="1">
                                      <a:solidFill>
                                        <a:srgbClr val="9900CC"/>
                                      </a:solidFill>
                                      <a:latin typeface="Cambria Math" panose="02040503050406030204" pitchFamily="18" charset="0"/>
                                    </a:rPr>
                                    <m:t>1</m:t>
                                  </m:r>
                                </m:sub>
                              </m:sSub>
                            </m:e>
                            <m:e>
                              <m:r>
                                <a:rPr lang="en-US" sz="2000" i="1">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𝑥</m:t>
                                  </m:r>
                                </m:e>
                                <m:sub>
                                  <m:r>
                                    <a:rPr lang="en-US" sz="2000" b="0" i="1" smtClean="0">
                                      <a:solidFill>
                                        <a:srgbClr val="9900CC"/>
                                      </a:solidFill>
                                      <a:latin typeface="Cambria Math" panose="02040503050406030204" pitchFamily="18" charset="0"/>
                                    </a:rPr>
                                    <m:t>𝑀</m:t>
                                  </m:r>
                                </m:sub>
                              </m:sSub>
                            </m:e>
                          </m:mr>
                        </m:m>
                      </m:e>
                    </m:d>
                    <m:d>
                      <m:dPr>
                        <m:ctrlPr>
                          <a:rPr lang="en-US" sz="2000" i="1">
                            <a:solidFill>
                              <a:srgbClr val="9900CC"/>
                            </a:solidFill>
                            <a:latin typeface="Cambria Math" panose="02040503050406030204" pitchFamily="18" charset="0"/>
                          </a:rPr>
                        </m:ctrlPr>
                      </m:dPr>
                      <m:e>
                        <m:m>
                          <m:mPr>
                            <m:mcs>
                              <m:mc>
                                <m:mcPr>
                                  <m:count m:val="3"/>
                                  <m:mcJc m:val="center"/>
                                </m:mcPr>
                              </m:mc>
                            </m:mcs>
                            <m:ctrlPr>
                              <a:rPr lang="en-US" sz="2000" i="1">
                                <a:solidFill>
                                  <a:srgbClr val="9900CC"/>
                                </a:solidFill>
                                <a:latin typeface="Cambria Math" panose="02040503050406030204" pitchFamily="18" charset="0"/>
                              </a:rPr>
                            </m:ctrlPr>
                          </m:mP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11</m:t>
                                  </m:r>
                                </m:sub>
                              </m:sSub>
                            </m:e>
                            <m:e>
                              <m:r>
                                <a:rPr lang="en-US" sz="2000" i="1">
                                  <a:solidFill>
                                    <a:srgbClr val="9900CC"/>
                                  </a:solidFill>
                                  <a:latin typeface="Cambria Math" panose="02040503050406030204" pitchFamily="18" charset="0"/>
                                </a:rPr>
                                <m:t>…</m:t>
                              </m:r>
                            </m:e>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i="1">
                                      <a:solidFill>
                                        <a:srgbClr val="9900CC"/>
                                      </a:solidFill>
                                      <a:latin typeface="Cambria Math" panose="02040503050406030204" pitchFamily="18" charset="0"/>
                                    </a:rPr>
                                    <m:t>1</m:t>
                                  </m:r>
                                  <m:r>
                                    <a:rPr lang="en-US" sz="2000" b="0" i="1" smtClean="0">
                                      <a:solidFill>
                                        <a:srgbClr val="9900CC"/>
                                      </a:solidFill>
                                      <a:latin typeface="Cambria Math" panose="02040503050406030204" pitchFamily="18" charset="0"/>
                                    </a:rPr>
                                    <m:t>𝑁</m:t>
                                  </m:r>
                                </m:sub>
                              </m:sSub>
                            </m:e>
                          </m:mr>
                          <m:mr>
                            <m:e>
                              <m:r>
                                <a:rPr lang="en-US" sz="2000" i="1">
                                  <a:solidFill>
                                    <a:srgbClr val="9900CC"/>
                                  </a:solidFill>
                                  <a:latin typeface="Cambria Math" panose="02040503050406030204" pitchFamily="18" charset="0"/>
                                </a:rPr>
                                <m:t>⋮</m:t>
                              </m:r>
                            </m:e>
                            <m:e>
                              <m:r>
                                <a:rPr lang="en-US" sz="2000" i="1">
                                  <a:solidFill>
                                    <a:srgbClr val="9900CC"/>
                                  </a:solidFill>
                                  <a:latin typeface="Cambria Math" panose="02040503050406030204" pitchFamily="18" charset="0"/>
                                </a:rPr>
                                <m:t>⋱</m:t>
                              </m:r>
                            </m:e>
                            <m:e>
                              <m:r>
                                <a:rPr lang="en-US" sz="2000" i="1">
                                  <a:solidFill>
                                    <a:srgbClr val="9900CC"/>
                                  </a:solidFill>
                                  <a:latin typeface="Cambria Math" panose="02040503050406030204" pitchFamily="18" charset="0"/>
                                </a:rPr>
                                <m:t>⋮</m:t>
                              </m:r>
                            </m:e>
                          </m:mr>
                          <m:mr>
                            <m:e>
                              <m:sSub>
                                <m:sSubPr>
                                  <m:ctrlPr>
                                    <a:rPr lang="en-US" sz="2000" i="1">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b="0" i="1" smtClean="0">
                                      <a:solidFill>
                                        <a:srgbClr val="9900CC"/>
                                      </a:solidFill>
                                      <a:latin typeface="Cambria Math" panose="02040503050406030204" pitchFamily="18" charset="0"/>
                                    </a:rPr>
                                    <m:t>𝑀</m:t>
                                  </m:r>
                                  <m:r>
                                    <a:rPr lang="en-US" sz="2000" i="1">
                                      <a:solidFill>
                                        <a:srgbClr val="9900CC"/>
                                      </a:solidFill>
                                      <a:latin typeface="Cambria Math" panose="02040503050406030204" pitchFamily="18" charset="0"/>
                                    </a:rPr>
                                    <m:t>1</m:t>
                                  </m:r>
                                </m:sub>
                              </m:sSub>
                            </m:e>
                            <m:e>
                              <m:r>
                                <a:rPr lang="en-US" sz="2000" i="1">
                                  <a:solidFill>
                                    <a:srgbClr val="9900CC"/>
                                  </a:solidFill>
                                  <a:latin typeface="Cambria Math" panose="02040503050406030204" pitchFamily="18" charset="0"/>
                                </a:rPr>
                                <m:t>…</m:t>
                              </m:r>
                            </m:e>
                            <m:e>
                              <m:sSub>
                                <m:sSubPr>
                                  <m:ctrlPr>
                                    <a:rPr lang="en-US" sz="2000" i="1" smtClean="0">
                                      <a:solidFill>
                                        <a:srgbClr val="9900CC"/>
                                      </a:solidFill>
                                      <a:latin typeface="Cambria Math" panose="02040503050406030204" pitchFamily="18" charset="0"/>
                                    </a:rPr>
                                  </m:ctrlPr>
                                </m:sSubPr>
                                <m:e>
                                  <m:r>
                                    <a:rPr lang="en-US" sz="2000" i="1">
                                      <a:solidFill>
                                        <a:srgbClr val="9900CC"/>
                                      </a:solidFill>
                                      <a:latin typeface="Cambria Math" panose="02040503050406030204" pitchFamily="18" charset="0"/>
                                    </a:rPr>
                                    <m:t>𝑊</m:t>
                                  </m:r>
                                </m:e>
                                <m:sub>
                                  <m:r>
                                    <a:rPr lang="en-US" sz="2000" b="0" i="1" smtClean="0">
                                      <a:solidFill>
                                        <a:srgbClr val="9900CC"/>
                                      </a:solidFill>
                                      <a:latin typeface="Cambria Math" panose="02040503050406030204" pitchFamily="18" charset="0"/>
                                    </a:rPr>
                                    <m:t>𝑀𝑁</m:t>
                                  </m:r>
                                </m:sub>
                              </m:sSub>
                            </m:e>
                          </m:mr>
                        </m:m>
                      </m:e>
                    </m:d>
                  </m:oMath>
                </a14:m>
                <a:endParaRPr lang="en-US" dirty="0">
                  <a:solidFill>
                    <a:srgbClr val="9900CC"/>
                  </a:solidFill>
                </a:endParaRPr>
              </a:p>
              <a:p>
                <a:r>
                  <a:rPr lang="en-US" dirty="0"/>
                  <a:t>Want:</a:t>
                </a:r>
                <a:r>
                  <a:rPr lang="en-US" dirty="0">
                    <a:solidFill>
                      <a:srgbClr val="9900CC"/>
                    </a:solidFill>
                  </a:rPr>
                  <a:t>   </a:t>
                </a:r>
                <a14:m>
                  <m:oMath xmlns:m="http://schemas.openxmlformats.org/officeDocument/2006/math">
                    <m:f>
                      <m:fPr>
                        <m:ctrlPr>
                          <a:rPr lang="en-US" sz="3600" i="1" smtClean="0">
                            <a:solidFill>
                              <a:srgbClr val="FF0000"/>
                            </a:solidFill>
                            <a:latin typeface="Cambria Math" panose="02040503050406030204" pitchFamily="18" charset="0"/>
                          </a:rPr>
                        </m:ctrlPr>
                      </m:fPr>
                      <m:num>
                        <m:r>
                          <a:rPr lang="en-US" sz="3600" i="1">
                            <a:solidFill>
                              <a:srgbClr val="FF0000"/>
                            </a:solidFill>
                            <a:latin typeface="Cambria Math" panose="02040503050406030204" pitchFamily="18" charset="0"/>
                          </a:rPr>
                          <m:t>𝜕</m:t>
                        </m:r>
                        <m:r>
                          <a:rPr lang="en-US" sz="3600" i="1">
                            <a:solidFill>
                              <a:srgbClr val="FF0000"/>
                            </a:solidFill>
                            <a:latin typeface="Cambria Math" panose="02040503050406030204" pitchFamily="18" charset="0"/>
                          </a:rPr>
                          <m:t>𝑒</m:t>
                        </m:r>
                      </m:num>
                      <m:den>
                        <m:r>
                          <a:rPr lang="en-US" sz="3600" i="1">
                            <a:solidFill>
                              <a:srgbClr val="FF0000"/>
                            </a:solidFill>
                            <a:latin typeface="Cambria Math" panose="02040503050406030204" pitchFamily="18" charset="0"/>
                          </a:rPr>
                          <m:t>𝜕</m:t>
                        </m:r>
                        <m:r>
                          <a:rPr lang="en-US" sz="3600" b="0" i="1" smtClean="0">
                            <a:solidFill>
                              <a:srgbClr val="FF0000"/>
                            </a:solidFill>
                            <a:latin typeface="Cambria Math" panose="02040503050406030204" pitchFamily="18" charset="0"/>
                          </a:rPr>
                          <m:t>𝑊</m:t>
                        </m:r>
                      </m:den>
                    </m:f>
                    <m:r>
                      <a:rPr lang="en-US" sz="3600" b="0" i="1" smtClean="0">
                        <a:solidFill>
                          <a:srgbClr val="FF0000"/>
                        </a:solidFill>
                        <a:latin typeface="Cambria Math" panose="02040503050406030204" pitchFamily="18" charset="0"/>
                      </a:rPr>
                      <m:t> </m:t>
                    </m:r>
                    <m:r>
                      <a:rPr lang="en-US" sz="3600" i="1">
                        <a:solidFill>
                          <a:srgbClr val="C00000"/>
                        </a:solidFill>
                        <a:latin typeface="Cambria Math" panose="02040503050406030204" pitchFamily="18" charset="0"/>
                      </a:rPr>
                      <m:t>=</m:t>
                    </m:r>
                    <m:r>
                      <a:rPr lang="en-US" sz="3600" b="0" i="1" smtClean="0">
                        <a:solidFill>
                          <a:srgbClr val="C00000"/>
                        </a:solidFill>
                        <a:latin typeface="Cambria Math" panose="02040503050406030204" pitchFamily="18" charset="0"/>
                      </a:rPr>
                      <m:t> </m:t>
                    </m:r>
                    <m:f>
                      <m:fPr>
                        <m:ctrlPr>
                          <a:rPr lang="en-US" sz="3600" i="1">
                            <a:solidFill>
                              <a:srgbClr val="C00000"/>
                            </a:solidFill>
                            <a:latin typeface="Cambria Math" panose="02040503050406030204" pitchFamily="18" charset="0"/>
                          </a:rPr>
                        </m:ctrlPr>
                      </m:fPr>
                      <m:num>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𝑒</m:t>
                        </m:r>
                      </m:num>
                      <m:den>
                        <m:r>
                          <a:rPr lang="en-US" sz="3600" i="1">
                            <a:solidFill>
                              <a:srgbClr val="C00000"/>
                            </a:solidFill>
                            <a:latin typeface="Cambria Math" panose="02040503050406030204" pitchFamily="18" charset="0"/>
                          </a:rPr>
                          <m:t>𝜕</m:t>
                        </m:r>
                        <m:r>
                          <a:rPr lang="en-US" sz="3600" i="1">
                            <a:solidFill>
                              <a:srgbClr val="C00000"/>
                            </a:solidFill>
                            <a:latin typeface="Cambria Math" panose="02040503050406030204" pitchFamily="18" charset="0"/>
                          </a:rPr>
                          <m:t>𝑧</m:t>
                        </m:r>
                      </m:den>
                    </m:f>
                    <m:r>
                      <a:rPr lang="en-US" sz="3600" b="0" i="1" smtClean="0">
                        <a:solidFill>
                          <a:srgbClr val="C00000"/>
                        </a:solidFill>
                        <a:latin typeface="Cambria Math" panose="02040503050406030204" pitchFamily="18" charset="0"/>
                      </a:rPr>
                      <m:t>  </m:t>
                    </m:r>
                    <m:f>
                      <m:fPr>
                        <m:ctrlPr>
                          <a:rPr lang="en-US" sz="3600" i="1">
                            <a:solidFill>
                              <a:srgbClr val="9900CC"/>
                            </a:solidFill>
                            <a:latin typeface="Cambria Math" panose="02040503050406030204" pitchFamily="18" charset="0"/>
                          </a:rPr>
                        </m:ctrlPr>
                      </m:fPr>
                      <m:num>
                        <m:r>
                          <a:rPr lang="en-US" sz="3600" i="1">
                            <a:solidFill>
                              <a:srgbClr val="9900CC"/>
                            </a:solidFill>
                            <a:latin typeface="Cambria Math" panose="02040503050406030204" pitchFamily="18" charset="0"/>
                          </a:rPr>
                          <m:t>𝜕</m:t>
                        </m:r>
                        <m:r>
                          <a:rPr lang="en-US" sz="3600" i="1">
                            <a:solidFill>
                              <a:srgbClr val="9900CC"/>
                            </a:solidFill>
                            <a:latin typeface="Cambria Math" panose="02040503050406030204" pitchFamily="18" charset="0"/>
                          </a:rPr>
                          <m:t>𝑧</m:t>
                        </m:r>
                      </m:num>
                      <m:den>
                        <m:r>
                          <a:rPr lang="en-US" sz="3600" i="1">
                            <a:solidFill>
                              <a:srgbClr val="9900CC"/>
                            </a:solidFill>
                            <a:latin typeface="Cambria Math" panose="02040503050406030204" pitchFamily="18" charset="0"/>
                          </a:rPr>
                          <m:t>𝜕</m:t>
                        </m:r>
                        <m:r>
                          <a:rPr lang="en-US" sz="3600" b="0" i="1" smtClean="0">
                            <a:solidFill>
                              <a:srgbClr val="9900CC"/>
                            </a:solidFill>
                            <a:latin typeface="Cambria Math" panose="02040503050406030204" pitchFamily="18" charset="0"/>
                          </a:rPr>
                          <m:t>𝑊</m:t>
                        </m:r>
                      </m:den>
                    </m:f>
                  </m:oMath>
                </a14:m>
                <a:endParaRPr lang="en-US" sz="3600" i="1" dirty="0">
                  <a:solidFill>
                    <a:srgbClr val="9900CC"/>
                  </a:solidFill>
                  <a:latin typeface="Cambria Math" panose="02040503050406030204" pitchFamily="18" charset="0"/>
                </a:endParaRPr>
              </a:p>
              <a:p>
                <a:endParaRPr lang="en-US" sz="3600" i="1" dirty="0">
                  <a:solidFill>
                    <a:srgbClr val="9900CC"/>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f>
                        <m:fPr>
                          <m:ctrlPr>
                            <a:rPr lang="en-US" i="1" smtClean="0">
                              <a:solidFill>
                                <a:srgbClr val="9900CC"/>
                              </a:solidFill>
                              <a:latin typeface="Cambria Math" panose="02040503050406030204" pitchFamily="18" charset="0"/>
                            </a:rPr>
                          </m:ctrlPr>
                        </m:fPr>
                        <m:num>
                          <m:r>
                            <a:rPr lang="en-US" i="1" smtClean="0">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𝑘</m:t>
                              </m:r>
                            </m:sub>
                          </m:sSub>
                        </m:num>
                        <m:den>
                          <m:r>
                            <a:rPr lang="en-US" i="1" smtClean="0">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𝑊</m:t>
                              </m:r>
                            </m:e>
                            <m:sub>
                              <m:r>
                                <a:rPr lang="en-US" b="0" i="1" smtClean="0">
                                  <a:solidFill>
                                    <a:srgbClr val="9900CC"/>
                                  </a:solidFill>
                                  <a:latin typeface="Cambria Math" panose="02040503050406030204" pitchFamily="18" charset="0"/>
                                </a:rPr>
                                <m:t>𝑖𝑗</m:t>
                              </m:r>
                            </m:sub>
                          </m:sSub>
                        </m:den>
                      </m:f>
                      <m:r>
                        <a:rPr lang="en-US" b="0" i="1" smtClean="0">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smtClean="0">
                              <a:solidFill>
                                <a:srgbClr val="9900CC"/>
                              </a:solidFill>
                              <a:latin typeface="Cambria Math" panose="02040503050406030204" pitchFamily="18" charset="0"/>
                              <a:ea typeface="Cambria Math" panose="02040503050406030204" pitchFamily="18" charset="0"/>
                            </a:rPr>
                            <m:t>𝕀</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𝑘</m:t>
                          </m:r>
                          <m:r>
                            <a:rPr lang="en-US" b="0" i="1" smtClean="0">
                              <a:solidFill>
                                <a:srgbClr val="9900CC"/>
                              </a:solidFill>
                              <a:latin typeface="Cambria Math" panose="02040503050406030204" pitchFamily="18" charset="0"/>
                              <a:ea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𝑗</m:t>
                          </m:r>
                          <m:r>
                            <a:rPr lang="en-US" b="0" i="1" smtClean="0">
                              <a:solidFill>
                                <a:srgbClr val="9900CC"/>
                              </a:solidFill>
                              <a:latin typeface="Cambria Math" panose="02040503050406030204" pitchFamily="18" charset="0"/>
                              <a:ea typeface="Cambria Math" panose="02040503050406030204" pitchFamily="18" charset="0"/>
                            </a:rPr>
                            <m:t>]</m:t>
                          </m:r>
                          <m:r>
                            <a:rPr lang="en-US" i="1">
                              <a:solidFill>
                                <a:srgbClr val="9900CC"/>
                              </a:solidFill>
                              <a:latin typeface="Cambria Math" panose="02040503050406030204" pitchFamily="18" charset="0"/>
                            </a:rPr>
                            <m:t>𝑥</m:t>
                          </m:r>
                        </m:e>
                        <m:sub>
                          <m:r>
                            <a:rPr lang="en-US" b="0" i="1" smtClean="0">
                              <a:solidFill>
                                <a:srgbClr val="9900CC"/>
                              </a:solidFill>
                              <a:latin typeface="Cambria Math" panose="02040503050406030204" pitchFamily="18" charset="0"/>
                            </a:rPr>
                            <m:t>𝑖</m:t>
                          </m:r>
                        </m:sub>
                      </m:sSub>
                    </m:oMath>
                  </m:oMathPara>
                </a14:m>
                <a:endParaRPr lang="en-US" dirty="0">
                  <a:solidFill>
                    <a:srgbClr val="9900CC"/>
                  </a:solidFill>
                </a:endParaRPr>
              </a:p>
              <a:p>
                <a:pPr/>
                <a14:m>
                  <m:oMathPara xmlns:m="http://schemas.openxmlformats.org/officeDocument/2006/math">
                    <m:oMathParaPr>
                      <m:jc m:val="centerGroup"/>
                    </m:oMathParaPr>
                    <m:oMath xmlns:m="http://schemas.openxmlformats.org/officeDocument/2006/math">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𝑊</m:t>
                              </m:r>
                            </m:e>
                            <m:sub>
                              <m:r>
                                <a:rPr lang="en-US" b="0" i="1" smtClean="0">
                                  <a:solidFill>
                                    <a:srgbClr val="FF0000"/>
                                  </a:solidFill>
                                  <a:latin typeface="Cambria Math" panose="02040503050406030204" pitchFamily="18" charset="0"/>
                                </a:rPr>
                                <m:t>𝑖𝑗</m:t>
                              </m:r>
                            </m:sub>
                          </m:sSub>
                        </m:den>
                      </m:f>
                      <m:r>
                        <a:rPr lang="en-US" i="1" smtClean="0">
                          <a:solidFill>
                            <a:srgbClr val="C00000"/>
                          </a:solidFill>
                          <a:latin typeface="Cambria Math" panose="02040503050406030204" pitchFamily="18" charset="0"/>
                        </a:rPr>
                        <m:t>=</m:t>
                      </m:r>
                      <m:nary>
                        <m:naryPr>
                          <m:chr m:val="∑"/>
                          <m:ctrlPr>
                            <a:rPr lang="en-US" i="1" smtClean="0">
                              <a:solidFill>
                                <a:srgbClr val="C00000"/>
                              </a:solidFill>
                              <a:latin typeface="Cambria Math" panose="02040503050406030204" pitchFamily="18" charset="0"/>
                            </a:rPr>
                          </m:ctrlPr>
                        </m:naryPr>
                        <m:sub>
                          <m:r>
                            <m:rPr>
                              <m:brk m:alnAt="23"/>
                            </m:rPr>
                            <a:rPr lang="en-US" b="0" i="1" smtClean="0">
                              <a:solidFill>
                                <a:srgbClr val="C00000"/>
                              </a:solidFill>
                              <a:latin typeface="Cambria Math" panose="02040503050406030204" pitchFamily="18" charset="0"/>
                            </a:rPr>
                            <m:t>𝑘</m:t>
                          </m:r>
                          <m:r>
                            <a:rPr lang="en-US" b="0" i="1" smtClean="0">
                              <a:solidFill>
                                <a:srgbClr val="C00000"/>
                              </a:solidFill>
                              <a:latin typeface="Cambria Math" panose="02040503050406030204" pitchFamily="18" charset="0"/>
                            </a:rPr>
                            <m:t>=1</m:t>
                          </m:r>
                        </m:sub>
                        <m:sup>
                          <m:r>
                            <a:rPr lang="en-US" i="1" smtClean="0">
                              <a:solidFill>
                                <a:srgbClr val="C00000"/>
                              </a:solidFill>
                              <a:latin typeface="Cambria Math" panose="02040503050406030204" pitchFamily="18" charset="0"/>
                            </a:rPr>
                            <m:t>𝑁</m:t>
                          </m:r>
                        </m:sup>
                        <m:e>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sSub>
                                <m:sSubPr>
                                  <m:ctrlPr>
                                    <a:rPr lang="en-US"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𝑧</m:t>
                                  </m:r>
                                </m:e>
                                <m:sub>
                                  <m:r>
                                    <a:rPr lang="en-US" b="0" i="1" smtClean="0">
                                      <a:solidFill>
                                        <a:srgbClr val="C00000"/>
                                      </a:solidFill>
                                      <a:latin typeface="Cambria Math" panose="02040503050406030204" pitchFamily="18" charset="0"/>
                                    </a:rPr>
                                    <m:t>𝑘</m:t>
                                  </m:r>
                                </m:sub>
                              </m:sSub>
                            </m:den>
                          </m:f>
                          <m:f>
                            <m:fPr>
                              <m:ctrlPr>
                                <a:rPr lang="en-US" i="1" smtClean="0">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𝑘</m:t>
                                  </m:r>
                                </m:sub>
                              </m:sSub>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𝑖𝑗</m:t>
                                  </m:r>
                                </m:sub>
                              </m:sSub>
                            </m:den>
                          </m:f>
                        </m:e>
                      </m:nary>
                      <m:r>
                        <a:rPr lang="en-US" b="0" i="1"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b="0" i="1" smtClean="0">
                                  <a:solidFill>
                                    <a:srgbClr val="C00000"/>
                                  </a:solidFill>
                                  <a:latin typeface="Cambria Math" panose="02040503050406030204" pitchFamily="18" charset="0"/>
                                </a:rPr>
                                <m:t>𝑗</m:t>
                              </m:r>
                            </m:sub>
                          </m:sSub>
                        </m:den>
                      </m:f>
                      <m:f>
                        <m:fPr>
                          <m:ctrlPr>
                            <a:rPr lang="en-US" i="1">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𝑗</m:t>
                              </m:r>
                            </m:sub>
                          </m:sSub>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𝑖𝑗</m:t>
                              </m:r>
                            </m:sub>
                          </m:sSub>
                        </m:den>
                      </m:f>
                      <m:r>
                        <a:rPr lang="en-US" b="0" i="1" smtClean="0">
                          <a:solidFill>
                            <a:srgbClr val="C00000"/>
                          </a:solidFill>
                          <a:latin typeface="Cambria Math" panose="02040503050406030204" pitchFamily="18" charset="0"/>
                        </a:rPr>
                        <m:t>=</m:t>
                      </m:r>
                      <m:f>
                        <m:fPr>
                          <m:ctrlPr>
                            <a:rPr lang="en-US" i="1">
                              <a:solidFill>
                                <a:srgbClr val="C00000"/>
                              </a:solidFill>
                              <a:latin typeface="Cambria Math" panose="02040503050406030204" pitchFamily="18" charset="0"/>
                            </a:rPr>
                          </m:ctrlPr>
                        </m:fPr>
                        <m:num>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𝑒</m:t>
                          </m:r>
                        </m:num>
                        <m:den>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𝑗</m:t>
                              </m:r>
                            </m:sub>
                          </m:sSub>
                        </m:den>
                      </m:f>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𝑥</m:t>
                          </m:r>
                        </m:e>
                        <m:sub>
                          <m:r>
                            <a:rPr lang="en-US" i="1">
                              <a:solidFill>
                                <a:srgbClr val="9900CC"/>
                              </a:solidFill>
                              <a:latin typeface="Cambria Math" panose="02040503050406030204" pitchFamily="18" charset="0"/>
                            </a:rPr>
                            <m:t>𝑖</m:t>
                          </m:r>
                        </m:sub>
                      </m:sSub>
                    </m:oMath>
                  </m:oMathPara>
                </a14:m>
                <a:endParaRPr lang="en-US" dirty="0"/>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𝑊</m:t>
                          </m:r>
                        </m:den>
                      </m:f>
                      <m:r>
                        <a:rPr lang="en-US" b="0" i="1" smtClean="0">
                          <a:solidFill>
                            <a:srgbClr val="C00000"/>
                          </a:solidFill>
                          <a:latin typeface="Cambria Math" panose="02040503050406030204" pitchFamily="18" charset="0"/>
                        </a:rPr>
                        <m:t>=</m:t>
                      </m:r>
                      <m:sSup>
                        <m:sSupPr>
                          <m:ctrlPr>
                            <a:rPr lang="en-US" b="0" i="1" smtClean="0">
                              <a:solidFill>
                                <a:srgbClr val="C00000"/>
                              </a:solidFill>
                              <a:latin typeface="Cambria Math" panose="02040503050406030204" pitchFamily="18" charset="0"/>
                            </a:rPr>
                          </m:ctrlPr>
                        </m:sSupPr>
                        <m:e>
                          <m:r>
                            <a:rPr lang="en-US" b="0" i="1" smtClean="0">
                              <a:solidFill>
                                <a:srgbClr val="C00000"/>
                              </a:solidFill>
                              <a:latin typeface="Cambria Math" panose="02040503050406030204" pitchFamily="18" charset="0"/>
                            </a:rPr>
                            <m:t>𝑥</m:t>
                          </m:r>
                        </m:e>
                        <m:sup>
                          <m:r>
                            <a:rPr lang="en-US" b="0" i="1" smtClean="0">
                              <a:solidFill>
                                <a:srgbClr val="C00000"/>
                              </a:solidFill>
                              <a:latin typeface="Cambria Math" panose="02040503050406030204" pitchFamily="18" charset="0"/>
                            </a:rPr>
                            <m:t>𝑇</m:t>
                          </m:r>
                        </m:sup>
                      </m:sSup>
                      <m:f>
                        <m:fPr>
                          <m:ctrlPr>
                            <a:rPr lang="en-US" b="0" i="1" smtClean="0">
                              <a:solidFill>
                                <a:srgbClr val="C00000"/>
                              </a:solidFill>
                              <a:latin typeface="Cambria Math" panose="02040503050406030204" pitchFamily="18" charset="0"/>
                            </a:rPr>
                          </m:ctrlPr>
                        </m:fPr>
                        <m:num>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𝑒</m:t>
                          </m:r>
                        </m:num>
                        <m:den>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𝑧</m:t>
                          </m:r>
                        </m:den>
                      </m:f>
                    </m:oMath>
                  </m:oMathPara>
                </a14:m>
                <a:endParaRPr lang="en-US" dirty="0">
                  <a:solidFill>
                    <a:srgbClr val="9900CC"/>
                  </a:solidFill>
                </a:endParaRPr>
              </a:p>
              <a:p>
                <a:endParaRPr lang="en-US" dirty="0"/>
              </a:p>
            </p:txBody>
          </p:sp>
        </mc:Choice>
        <mc:Fallback xmlns="">
          <p:sp>
            <p:nvSpPr>
              <p:cNvPr id="3" name="Content Placeholder 2">
                <a:extLst>
                  <a:ext uri="{FF2B5EF4-FFF2-40B4-BE49-F238E27FC236}">
                    <a16:creationId xmlns:a16="http://schemas.microsoft.com/office/drawing/2014/main" id="{E2D733B8-ABE3-A142-88B1-4EE9618FD0F0}"/>
                  </a:ext>
                </a:extLst>
              </p:cNvPr>
              <p:cNvSpPr>
                <a:spLocks noGrp="1" noRot="1" noChangeAspect="1" noMove="1" noResize="1" noEditPoints="1" noAdjustHandles="1" noChangeArrowheads="1" noChangeShapeType="1" noTextEdit="1"/>
              </p:cNvSpPr>
              <p:nvPr>
                <p:ph idx="1"/>
              </p:nvPr>
            </p:nvSpPr>
            <p:spPr>
              <a:xfrm>
                <a:off x="381000" y="914400"/>
                <a:ext cx="8458200" cy="6019800"/>
              </a:xfrm>
              <a:blipFill>
                <a:blip r:embed="rId5"/>
                <a:stretch>
                  <a:fillRect l="-1349" b="-126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0F5EDB-DA77-A142-9909-4E61B6FCF09D}"/>
                  </a:ext>
                </a:extLst>
              </p:cNvPr>
              <p:cNvSpPr txBox="1"/>
              <p:nvPr/>
            </p:nvSpPr>
            <p:spPr>
              <a:xfrm>
                <a:off x="6172200" y="3436203"/>
                <a:ext cx="2819400" cy="830997"/>
              </a:xfrm>
              <a:prstGeom prst="rect">
                <a:avLst/>
              </a:prstGeom>
              <a:noFill/>
            </p:spPr>
            <p:txBody>
              <a:bodyPr wrap="square" rtlCol="0">
                <a:spAutoFit/>
              </a:bodyPr>
              <a:lstStyle/>
              <a:p>
                <a:pPr algn="ctr"/>
                <a14:m>
                  <m:oMath xmlns:m="http://schemas.openxmlformats.org/officeDocument/2006/math">
                    <m:sSub>
                      <m:sSubPr>
                        <m:ctrlPr>
                          <a:rPr lang="en-US" i="1" smtClean="0">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𝑧</m:t>
                        </m:r>
                      </m:e>
                      <m:sub>
                        <m:r>
                          <a:rPr lang="en-US" b="0" i="1" smtClean="0">
                            <a:solidFill>
                              <a:srgbClr val="9900CC"/>
                            </a:solidFill>
                            <a:latin typeface="Cambria Math" panose="02040503050406030204" pitchFamily="18" charset="0"/>
                          </a:rPr>
                          <m:t>𝑘</m:t>
                        </m:r>
                      </m:sub>
                    </m:sSub>
                  </m:oMath>
                </a14:m>
                <a:r>
                  <a:rPr lang="en-US" b="0" dirty="0"/>
                  <a:t> depends only on </a:t>
                </a:r>
                <a14:m>
                  <m:oMath xmlns:m="http://schemas.openxmlformats.org/officeDocument/2006/math">
                    <m:r>
                      <a:rPr lang="en-US" b="0" i="1" smtClean="0">
                        <a:solidFill>
                          <a:srgbClr val="9900CC"/>
                        </a:solidFill>
                        <a:latin typeface="Cambria Math" panose="02040503050406030204" pitchFamily="18" charset="0"/>
                      </a:rPr>
                      <m:t>𝑘</m:t>
                    </m:r>
                  </m:oMath>
                </a14:m>
                <a:r>
                  <a:rPr lang="en-US" b="0" dirty="0" err="1"/>
                  <a:t>th</a:t>
                </a:r>
                <a:r>
                  <a:rPr lang="en-US" b="0" dirty="0"/>
                  <a:t> column of </a:t>
                </a:r>
                <a14:m>
                  <m:oMath xmlns:m="http://schemas.openxmlformats.org/officeDocument/2006/math">
                    <m:r>
                      <a:rPr lang="en-US" i="1">
                        <a:solidFill>
                          <a:srgbClr val="9900CC"/>
                        </a:solidFill>
                        <a:latin typeface="Cambria Math" panose="02040503050406030204" pitchFamily="18" charset="0"/>
                      </a:rPr>
                      <m:t>𝑊</m:t>
                    </m:r>
                  </m:oMath>
                </a14:m>
                <a:endParaRPr lang="en-US" b="0" dirty="0"/>
              </a:p>
            </p:txBody>
          </p:sp>
        </mc:Choice>
        <mc:Fallback xmlns="">
          <p:sp>
            <p:nvSpPr>
              <p:cNvPr id="4" name="TextBox 3">
                <a:extLst>
                  <a:ext uri="{FF2B5EF4-FFF2-40B4-BE49-F238E27FC236}">
                    <a16:creationId xmlns:a16="http://schemas.microsoft.com/office/drawing/2014/main" id="{810F5EDB-DA77-A142-9909-4E61B6FCF09D}"/>
                  </a:ext>
                </a:extLst>
              </p:cNvPr>
              <p:cNvSpPr txBox="1">
                <a:spLocks noRot="1" noChangeAspect="1" noMove="1" noResize="1" noEditPoints="1" noAdjustHandles="1" noChangeArrowheads="1" noChangeShapeType="1" noTextEdit="1"/>
              </p:cNvSpPr>
              <p:nvPr/>
            </p:nvSpPr>
            <p:spPr>
              <a:xfrm>
                <a:off x="6172200" y="3436203"/>
                <a:ext cx="2819400" cy="830997"/>
              </a:xfrm>
              <a:prstGeom prst="rect">
                <a:avLst/>
              </a:prstGeom>
              <a:blipFill>
                <a:blip r:embed="rId6"/>
                <a:stretch>
                  <a:fillRect t="-6061" r="-5830"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9162F6E-8A41-D144-A510-3C6EEEC9D208}"/>
                  </a:ext>
                </a:extLst>
              </p:cNvPr>
              <p:cNvSpPr/>
              <p:nvPr/>
            </p:nvSpPr>
            <p:spPr>
              <a:xfrm>
                <a:off x="1536218" y="2971800"/>
                <a:ext cx="7906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FF0000"/>
                          </a:solidFill>
                          <a:latin typeface="Cambria Math" panose="02040503050406030204" pitchFamily="18" charset="0"/>
                        </a:rPr>
                        <m:t>𝑀</m:t>
                      </m:r>
                      <m:r>
                        <a:rPr lang="en-US" sz="1800" b="0" i="1">
                          <a:solidFill>
                            <a:srgbClr val="FF0000"/>
                          </a:solidFill>
                          <a:latin typeface="Cambria Math" panose="02040503050406030204" pitchFamily="18" charset="0"/>
                          <a:ea typeface="Cambria Math" panose="02040503050406030204" pitchFamily="18" charset="0"/>
                        </a:rPr>
                        <m:t>×</m:t>
                      </m:r>
                      <m:r>
                        <a:rPr lang="en-US" sz="1800" b="0" i="1" smtClean="0">
                          <a:solidFill>
                            <a:srgbClr val="FF0000"/>
                          </a:solidFill>
                          <a:latin typeface="Cambria Math" panose="02040503050406030204" pitchFamily="18" charset="0"/>
                          <a:ea typeface="Cambria Math" panose="02040503050406030204" pitchFamily="18" charset="0"/>
                        </a:rPr>
                        <m:t>𝑁</m:t>
                      </m:r>
                    </m:oMath>
                  </m:oMathPara>
                </a14:m>
                <a:endParaRPr lang="en-US" sz="1800" dirty="0">
                  <a:solidFill>
                    <a:srgbClr val="FF0000"/>
                  </a:solidFill>
                </a:endParaRPr>
              </a:p>
            </p:txBody>
          </p:sp>
        </mc:Choice>
        <mc:Fallback xmlns="">
          <p:sp>
            <p:nvSpPr>
              <p:cNvPr id="5" name="Rectangle 4">
                <a:extLst>
                  <a:ext uri="{FF2B5EF4-FFF2-40B4-BE49-F238E27FC236}">
                    <a16:creationId xmlns:a16="http://schemas.microsoft.com/office/drawing/2014/main" id="{99162F6E-8A41-D144-A510-3C6EEEC9D208}"/>
                  </a:ext>
                </a:extLst>
              </p:cNvPr>
              <p:cNvSpPr>
                <a:spLocks noRot="1" noChangeAspect="1" noMove="1" noResize="1" noEditPoints="1" noAdjustHandles="1" noChangeArrowheads="1" noChangeShapeType="1" noTextEdit="1"/>
              </p:cNvSpPr>
              <p:nvPr/>
            </p:nvSpPr>
            <p:spPr>
              <a:xfrm>
                <a:off x="1536218" y="2971800"/>
                <a:ext cx="790665"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CA2D6E7-18C4-EF40-AAD9-DF1DC7B068BE}"/>
                  </a:ext>
                </a:extLst>
              </p:cNvPr>
              <p:cNvSpPr/>
              <p:nvPr/>
            </p:nvSpPr>
            <p:spPr>
              <a:xfrm>
                <a:off x="2865307" y="2977166"/>
                <a:ext cx="716093" cy="369332"/>
              </a:xfrm>
              <a:prstGeom prst="rect">
                <a:avLst/>
              </a:prstGeom>
            </p:spPr>
            <p:txBody>
              <a:bodyPr wrap="none">
                <a:spAutoFit/>
              </a:bodyPr>
              <a:lstStyle/>
              <a:p>
                <a14:m>
                  <m:oMath xmlns:m="http://schemas.openxmlformats.org/officeDocument/2006/math">
                    <m:r>
                      <a:rPr lang="en-US" sz="1800" b="0" i="1" smtClean="0">
                        <a:solidFill>
                          <a:srgbClr val="C00000"/>
                        </a:solidFill>
                        <a:latin typeface="Cambria Math" panose="02040503050406030204" pitchFamily="18" charset="0"/>
                      </a:rPr>
                      <m:t>1</m:t>
                    </m:r>
                    <m:r>
                      <a:rPr lang="en-US" sz="1800" b="0" i="1">
                        <a:solidFill>
                          <a:srgbClr val="C00000"/>
                        </a:solidFill>
                        <a:latin typeface="Cambria Math" panose="02040503050406030204" pitchFamily="18" charset="0"/>
                        <a:ea typeface="Cambria Math" panose="02040503050406030204" pitchFamily="18" charset="0"/>
                      </a:rPr>
                      <m:t>×</m:t>
                    </m:r>
                    <m:r>
                      <a:rPr lang="en-US" sz="1800" b="0" i="1" smtClean="0">
                        <a:solidFill>
                          <a:srgbClr val="C00000"/>
                        </a:solidFill>
                        <a:latin typeface="Cambria Math" panose="02040503050406030204" pitchFamily="18" charset="0"/>
                        <a:ea typeface="Cambria Math" panose="02040503050406030204" pitchFamily="18" charset="0"/>
                      </a:rPr>
                      <m:t>𝑁</m:t>
                    </m:r>
                  </m:oMath>
                </a14:m>
                <a:r>
                  <a:rPr lang="en-US" sz="1800" b="0" dirty="0">
                    <a:solidFill>
                      <a:srgbClr val="C00000"/>
                    </a:solidFill>
                  </a:rPr>
                  <a:t> </a:t>
                </a:r>
                <a:endParaRPr lang="en-US" sz="1800" dirty="0">
                  <a:solidFill>
                    <a:srgbClr val="C00000"/>
                  </a:solidFill>
                </a:endParaRPr>
              </a:p>
            </p:txBody>
          </p:sp>
        </mc:Choice>
        <mc:Fallback xmlns="">
          <p:sp>
            <p:nvSpPr>
              <p:cNvPr id="6" name="Rectangle 5">
                <a:extLst>
                  <a:ext uri="{FF2B5EF4-FFF2-40B4-BE49-F238E27FC236}">
                    <a16:creationId xmlns:a16="http://schemas.microsoft.com/office/drawing/2014/main" id="{0CA2D6E7-18C4-EF40-AAD9-DF1DC7B068BE}"/>
                  </a:ext>
                </a:extLst>
              </p:cNvPr>
              <p:cNvSpPr>
                <a:spLocks noRot="1" noChangeAspect="1" noMove="1" noResize="1" noEditPoints="1" noAdjustHandles="1" noChangeArrowheads="1" noChangeShapeType="1" noTextEdit="1"/>
              </p:cNvSpPr>
              <p:nvPr/>
            </p:nvSpPr>
            <p:spPr>
              <a:xfrm>
                <a:off x="2865307" y="2977166"/>
                <a:ext cx="716093"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0A0B6DB-5307-F04E-9409-9BCEB8F359AE}"/>
                  </a:ext>
                </a:extLst>
              </p:cNvPr>
              <p:cNvSpPr/>
              <p:nvPr/>
            </p:nvSpPr>
            <p:spPr>
              <a:xfrm>
                <a:off x="3402307" y="2977166"/>
                <a:ext cx="13220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800" b="0" i="1" smtClean="0">
                          <a:solidFill>
                            <a:srgbClr val="9900CC"/>
                          </a:solidFill>
                          <a:latin typeface="Cambria Math" panose="02040503050406030204" pitchFamily="18" charset="0"/>
                        </a:rPr>
                        <m:t>𝑁</m:t>
                      </m:r>
                      <m:r>
                        <a:rPr lang="en-US" sz="1800" b="0" i="1">
                          <a:solidFill>
                            <a:srgbClr val="9900CC"/>
                          </a:solidFill>
                          <a:latin typeface="Cambria Math" panose="02040503050406030204" pitchFamily="18" charset="0"/>
                          <a:ea typeface="Cambria Math" panose="02040503050406030204" pitchFamily="18" charset="0"/>
                        </a:rPr>
                        <m:t>×</m:t>
                      </m:r>
                      <m:r>
                        <a:rPr lang="en-US" sz="1800" b="0" i="1" smtClean="0">
                          <a:solidFill>
                            <a:srgbClr val="9900CC"/>
                          </a:solidFill>
                          <a:latin typeface="Cambria Math" panose="02040503050406030204" pitchFamily="18" charset="0"/>
                          <a:ea typeface="Cambria Math" panose="02040503050406030204" pitchFamily="18" charset="0"/>
                        </a:rPr>
                        <m:t>(</m:t>
                      </m:r>
                      <m:r>
                        <a:rPr lang="en-US" sz="1800" b="0" i="1" smtClean="0">
                          <a:solidFill>
                            <a:srgbClr val="9900CC"/>
                          </a:solidFill>
                          <a:latin typeface="Cambria Math" panose="02040503050406030204" pitchFamily="18" charset="0"/>
                          <a:ea typeface="Cambria Math" panose="02040503050406030204" pitchFamily="18" charset="0"/>
                        </a:rPr>
                        <m:t>𝑀</m:t>
                      </m:r>
                      <m:r>
                        <a:rPr lang="en-US" sz="1800" b="0" i="1">
                          <a:solidFill>
                            <a:srgbClr val="9900CC"/>
                          </a:solidFill>
                          <a:latin typeface="Cambria Math" panose="02040503050406030204" pitchFamily="18" charset="0"/>
                          <a:ea typeface="Cambria Math" panose="02040503050406030204" pitchFamily="18" charset="0"/>
                        </a:rPr>
                        <m:t>×</m:t>
                      </m:r>
                      <m:r>
                        <a:rPr lang="en-US" sz="1800" b="0" i="1" smtClean="0">
                          <a:solidFill>
                            <a:srgbClr val="9900CC"/>
                          </a:solidFill>
                          <a:latin typeface="Cambria Math" panose="02040503050406030204" pitchFamily="18" charset="0"/>
                        </a:rPr>
                        <m:t>𝑁</m:t>
                      </m:r>
                      <m:r>
                        <a:rPr lang="en-US" sz="1800" b="0" i="1" smtClean="0">
                          <a:solidFill>
                            <a:srgbClr val="9900CC"/>
                          </a:solidFill>
                          <a:latin typeface="Cambria Math" panose="02040503050406030204" pitchFamily="18" charset="0"/>
                        </a:rPr>
                        <m:t>)</m:t>
                      </m:r>
                    </m:oMath>
                  </m:oMathPara>
                </a14:m>
                <a:endParaRPr lang="en-US" sz="1800" dirty="0"/>
              </a:p>
            </p:txBody>
          </p:sp>
        </mc:Choice>
        <mc:Fallback xmlns="">
          <p:sp>
            <p:nvSpPr>
              <p:cNvPr id="7" name="Rectangle 6">
                <a:extLst>
                  <a:ext uri="{FF2B5EF4-FFF2-40B4-BE49-F238E27FC236}">
                    <a16:creationId xmlns:a16="http://schemas.microsoft.com/office/drawing/2014/main" id="{30A0B6DB-5307-F04E-9409-9BCEB8F359AE}"/>
                  </a:ext>
                </a:extLst>
              </p:cNvPr>
              <p:cNvSpPr>
                <a:spLocks noRot="1" noChangeAspect="1" noMove="1" noResize="1" noEditPoints="1" noAdjustHandles="1" noChangeArrowheads="1" noChangeShapeType="1" noTextEdit="1"/>
              </p:cNvSpPr>
              <p:nvPr/>
            </p:nvSpPr>
            <p:spPr>
              <a:xfrm>
                <a:off x="3402307" y="2977166"/>
                <a:ext cx="1322093" cy="369332"/>
              </a:xfrm>
              <a:prstGeom prst="rect">
                <a:avLst/>
              </a:prstGeom>
              <a:blipFill>
                <a:blip r:embed="rId9"/>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18834C65-E820-9146-B64C-8B42337C85E9}"/>
                  </a:ext>
                </a:extLst>
              </p:cNvPr>
              <p:cNvSpPr/>
              <p:nvPr/>
            </p:nvSpPr>
            <p:spPr>
              <a:xfrm>
                <a:off x="6754462" y="838200"/>
                <a:ext cx="2084738" cy="1130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𝑧</m:t>
                          </m:r>
                        </m:e>
                        <m:sub>
                          <m:r>
                            <a:rPr lang="en-US" b="0" i="1">
                              <a:solidFill>
                                <a:srgbClr val="9900CC"/>
                              </a:solidFill>
                              <a:latin typeface="Cambria Math" panose="02040503050406030204" pitchFamily="18" charset="0"/>
                            </a:rPr>
                            <m:t>𝑗</m:t>
                          </m:r>
                        </m:sub>
                      </m:sSub>
                      <m:r>
                        <a:rPr lang="en-US" i="1">
                          <a:solidFill>
                            <a:srgbClr val="9900CC"/>
                          </a:solidFill>
                          <a:latin typeface="Cambria Math" panose="02040503050406030204" pitchFamily="18" charset="0"/>
                        </a:rPr>
                        <m:t>=</m:t>
                      </m:r>
                      <m:nary>
                        <m:naryPr>
                          <m:chr m:val="∑"/>
                          <m:ctrlPr>
                            <a:rPr lang="en-US" i="1">
                              <a:solidFill>
                                <a:srgbClr val="9900CC"/>
                              </a:solidFill>
                              <a:latin typeface="Cambria Math" panose="02040503050406030204" pitchFamily="18" charset="0"/>
                            </a:rPr>
                          </m:ctrlPr>
                        </m:naryPr>
                        <m:sub>
                          <m:r>
                            <a:rPr lang="en-US" b="0" i="1">
                              <a:solidFill>
                                <a:srgbClr val="9900CC"/>
                              </a:solidFill>
                              <a:latin typeface="Cambria Math" panose="02040503050406030204" pitchFamily="18" charset="0"/>
                            </a:rPr>
                            <m:t>𝑖</m:t>
                          </m:r>
                          <m:r>
                            <a:rPr lang="en-US" i="1">
                              <a:solidFill>
                                <a:srgbClr val="9900CC"/>
                              </a:solidFill>
                              <a:latin typeface="Cambria Math" panose="02040503050406030204" pitchFamily="18" charset="0"/>
                            </a:rPr>
                            <m:t>=1</m:t>
                          </m:r>
                        </m:sub>
                        <m:sup>
                          <m:r>
                            <a:rPr lang="en-US" b="0" i="1">
                              <a:solidFill>
                                <a:srgbClr val="9900CC"/>
                              </a:solidFill>
                              <a:latin typeface="Cambria Math" panose="02040503050406030204" pitchFamily="18" charset="0"/>
                            </a:rPr>
                            <m:t>𝑀</m:t>
                          </m:r>
                        </m:sup>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𝑥</m:t>
                              </m:r>
                            </m:e>
                            <m:sub>
                              <m:r>
                                <a:rPr lang="en-US" b="0" i="1">
                                  <a:solidFill>
                                    <a:srgbClr val="9900CC"/>
                                  </a:solidFill>
                                  <a:latin typeface="Cambria Math" panose="02040503050406030204" pitchFamily="18" charset="0"/>
                                </a:rPr>
                                <m:t>𝑖</m:t>
                              </m:r>
                            </m:sub>
                          </m:sSub>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𝑊</m:t>
                              </m:r>
                            </m:e>
                            <m:sub>
                              <m:r>
                                <a:rPr lang="en-US" i="1">
                                  <a:solidFill>
                                    <a:srgbClr val="9900CC"/>
                                  </a:solidFill>
                                  <a:latin typeface="Cambria Math" panose="02040503050406030204" pitchFamily="18" charset="0"/>
                                </a:rPr>
                                <m:t>𝑖</m:t>
                              </m:r>
                              <m:r>
                                <a:rPr lang="en-US" b="0" i="1">
                                  <a:solidFill>
                                    <a:srgbClr val="9900CC"/>
                                  </a:solidFill>
                                  <a:latin typeface="Cambria Math" panose="02040503050406030204" pitchFamily="18" charset="0"/>
                                </a:rPr>
                                <m:t>𝑗</m:t>
                              </m:r>
                            </m:sub>
                          </m:sSub>
                        </m:e>
                      </m:nary>
                    </m:oMath>
                  </m:oMathPara>
                </a14:m>
                <a:endParaRPr lang="en-US" dirty="0"/>
              </a:p>
            </p:txBody>
          </p:sp>
        </mc:Choice>
        <mc:Fallback xmlns="">
          <p:sp>
            <p:nvSpPr>
              <p:cNvPr id="8" name="Rectangle 7">
                <a:extLst>
                  <a:ext uri="{FF2B5EF4-FFF2-40B4-BE49-F238E27FC236}">
                    <a16:creationId xmlns:a16="http://schemas.microsoft.com/office/drawing/2014/main" id="{18834C65-E820-9146-B64C-8B42337C85E9}"/>
                  </a:ext>
                </a:extLst>
              </p:cNvPr>
              <p:cNvSpPr>
                <a:spLocks noRot="1" noChangeAspect="1" noMove="1" noResize="1" noEditPoints="1" noAdjustHandles="1" noChangeArrowheads="1" noChangeShapeType="1" noTextEdit="1"/>
              </p:cNvSpPr>
              <p:nvPr/>
            </p:nvSpPr>
            <p:spPr>
              <a:xfrm>
                <a:off x="6754462" y="838200"/>
                <a:ext cx="2084738" cy="1130822"/>
              </a:xfrm>
              <a:prstGeom prst="rect">
                <a:avLst/>
              </a:prstGeom>
              <a:blipFill>
                <a:blip r:embed="rId10"/>
                <a:stretch>
                  <a:fillRect l="-18788" t="-100000" b="-156667"/>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5A1E4914-0351-A349-B11E-10B8F2D35B16}"/>
              </a:ext>
            </a:extLst>
          </p:cNvPr>
          <p:cNvSpPr/>
          <p:nvPr/>
        </p:nvSpPr>
        <p:spPr bwMode="auto">
          <a:xfrm>
            <a:off x="3628934" y="1981200"/>
            <a:ext cx="714466" cy="926578"/>
          </a:xfrm>
          <a:prstGeom prst="rect">
            <a:avLst/>
          </a:prstGeom>
          <a:noFill/>
          <a:ln w="25400" cap="flat" cmpd="sng" algn="ctr">
            <a:solidFill>
              <a:srgbClr val="9900C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0" name="Rectangle 9">
            <a:extLst>
              <a:ext uri="{FF2B5EF4-FFF2-40B4-BE49-F238E27FC236}">
                <a16:creationId xmlns:a16="http://schemas.microsoft.com/office/drawing/2014/main" id="{A7DE5065-1E5A-D749-B744-3E8DCF1BADF0}"/>
              </a:ext>
            </a:extLst>
          </p:cNvPr>
          <p:cNvSpPr/>
          <p:nvPr/>
        </p:nvSpPr>
        <p:spPr bwMode="auto">
          <a:xfrm>
            <a:off x="4343400" y="3543300"/>
            <a:ext cx="1676400" cy="8763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1" name="Rectangle 10">
            <a:extLst>
              <a:ext uri="{FF2B5EF4-FFF2-40B4-BE49-F238E27FC236}">
                <a16:creationId xmlns:a16="http://schemas.microsoft.com/office/drawing/2014/main" id="{D7F83668-78CE-F640-8F56-1F903B459FC3}"/>
              </a:ext>
            </a:extLst>
          </p:cNvPr>
          <p:cNvSpPr/>
          <p:nvPr/>
        </p:nvSpPr>
        <p:spPr bwMode="auto">
          <a:xfrm>
            <a:off x="2438400" y="4495799"/>
            <a:ext cx="2057400" cy="12453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2" name="Rectangle 11">
            <a:extLst>
              <a:ext uri="{FF2B5EF4-FFF2-40B4-BE49-F238E27FC236}">
                <a16:creationId xmlns:a16="http://schemas.microsoft.com/office/drawing/2014/main" id="{430F86D8-F82A-174A-A296-719546AB7FEF}"/>
              </a:ext>
            </a:extLst>
          </p:cNvPr>
          <p:cNvSpPr/>
          <p:nvPr/>
        </p:nvSpPr>
        <p:spPr bwMode="auto">
          <a:xfrm>
            <a:off x="4495800" y="4495800"/>
            <a:ext cx="1828800" cy="11691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7E6AD4F5-E8A0-C446-9E7E-E763EF774F46}"/>
              </a:ext>
            </a:extLst>
          </p:cNvPr>
          <p:cNvSpPr/>
          <p:nvPr/>
        </p:nvSpPr>
        <p:spPr bwMode="auto">
          <a:xfrm>
            <a:off x="6324600" y="4572000"/>
            <a:ext cx="2095500" cy="1169157"/>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286790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P spid="6" grpId="0"/>
      <p:bldP spid="7" grpId="0"/>
      <p:bldP spid="8" grpId="0"/>
      <p:bldP spid="9" grpId="0" animBg="1"/>
      <p:bldP spid="10" grpId="0" animBg="1"/>
      <p:bldP spid="11" grpId="0" animBg="1"/>
      <p:bldP spid="12"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FA8C-65E2-7746-880C-0CE0AF7DF676}"/>
              </a:ext>
            </a:extLst>
          </p:cNvPr>
          <p:cNvSpPr>
            <a:spLocks noGrp="1"/>
          </p:cNvSpPr>
          <p:nvPr>
            <p:ph type="title"/>
          </p:nvPr>
        </p:nvSpPr>
        <p:spPr/>
        <p:txBody>
          <a:bodyPr/>
          <a:lstStyle/>
          <a:p>
            <a:r>
              <a:rPr lang="en-US" dirty="0"/>
              <a:t>General tips</a:t>
            </a:r>
          </a:p>
        </p:txBody>
      </p:sp>
      <p:sp>
        <p:nvSpPr>
          <p:cNvPr id="3" name="Content Placeholder 2">
            <a:extLst>
              <a:ext uri="{FF2B5EF4-FFF2-40B4-BE49-F238E27FC236}">
                <a16:creationId xmlns:a16="http://schemas.microsoft.com/office/drawing/2014/main" id="{377A5EB2-DAD4-2948-AB53-C568703FF94D}"/>
              </a:ext>
            </a:extLst>
          </p:cNvPr>
          <p:cNvSpPr>
            <a:spLocks noGrp="1"/>
          </p:cNvSpPr>
          <p:nvPr>
            <p:ph idx="1"/>
          </p:nvPr>
        </p:nvSpPr>
        <p:spPr>
          <a:xfrm>
            <a:off x="609600" y="914400"/>
            <a:ext cx="7924800" cy="5257800"/>
          </a:xfrm>
        </p:spPr>
        <p:txBody>
          <a:bodyPr/>
          <a:lstStyle/>
          <a:p>
            <a:pPr marL="457200" indent="-457200">
              <a:buFont typeface="Arial" panose="020B0604020202020204" pitchFamily="34" charset="0"/>
              <a:buChar char="•"/>
            </a:pPr>
            <a:r>
              <a:rPr lang="en-US" dirty="0"/>
              <a:t>Derive error signal (upstream gradient) directly, avoid explicit computation of huge local derivatives</a:t>
            </a:r>
          </a:p>
          <a:p>
            <a:pPr marL="457200" indent="-457200">
              <a:buFont typeface="Arial" panose="020B0604020202020204" pitchFamily="34" charset="0"/>
              <a:buChar char="•"/>
            </a:pPr>
            <a:r>
              <a:rPr lang="en-US" dirty="0"/>
              <a:t>Write out expression for a single element of the Jacobian, then deduce the overall formula</a:t>
            </a:r>
          </a:p>
          <a:p>
            <a:pPr marL="457200" indent="-457200">
              <a:buFont typeface="Arial" panose="020B0604020202020204" pitchFamily="34" charset="0"/>
              <a:buChar char="•"/>
            </a:pPr>
            <a:r>
              <a:rPr lang="en-US" dirty="0"/>
              <a:t>Keep consistent indexing conventions, order of operations</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Useful resource:</a:t>
            </a:r>
            <a:r>
              <a:rPr lang="en-US" dirty="0"/>
              <a:t> see Lecture 4 of </a:t>
            </a:r>
            <a:r>
              <a:rPr lang="en-US" dirty="0">
                <a:hlinkClick r:id="rId4"/>
              </a:rPr>
              <a:t>Stanford 231n</a:t>
            </a:r>
            <a:r>
              <a:rPr lang="en-US" dirty="0"/>
              <a:t> and associated links in the syllabus</a:t>
            </a:r>
          </a:p>
        </p:txBody>
      </p:sp>
    </p:spTree>
    <p:custDataLst>
      <p:tags r:id="rId1"/>
    </p:custDataLst>
    <p:extLst>
      <p:ext uri="{BB962C8B-B14F-4D97-AF65-F5344CB8AC3E}">
        <p14:creationId xmlns:p14="http://schemas.microsoft.com/office/powerpoint/2010/main" val="180369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1DFE-7C8F-0341-80D9-9B5373851615}"/>
              </a:ext>
            </a:extLst>
          </p:cNvPr>
          <p:cNvSpPr>
            <a:spLocks noGrp="1"/>
          </p:cNvSpPr>
          <p:nvPr>
            <p:ph type="title"/>
          </p:nvPr>
        </p:nvSpPr>
        <p:spPr/>
        <p:txBody>
          <a:bodyPr/>
          <a:lstStyle/>
          <a:p>
            <a:r>
              <a:rPr lang="en-US" dirty="0"/>
              <a:t>How to train a multi-layer network?</a:t>
            </a:r>
          </a:p>
        </p:txBody>
      </p:sp>
      <p:pic>
        <p:nvPicPr>
          <p:cNvPr id="4" name="Picture 3">
            <a:extLst>
              <a:ext uri="{FF2B5EF4-FFF2-40B4-BE49-F238E27FC236}">
                <a16:creationId xmlns:a16="http://schemas.microsoft.com/office/drawing/2014/main" id="{3E01306A-F9E2-A941-A341-59EC9BA37CD9}"/>
              </a:ext>
            </a:extLst>
          </p:cNvPr>
          <p:cNvPicPr>
            <a:picLocks noChangeAspect="1"/>
          </p:cNvPicPr>
          <p:nvPr/>
        </p:nvPicPr>
        <p:blipFill>
          <a:blip r:embed="rId2"/>
          <a:stretch>
            <a:fillRect/>
          </a:stretch>
        </p:blipFill>
        <p:spPr>
          <a:xfrm>
            <a:off x="762000" y="1716716"/>
            <a:ext cx="7696200" cy="4226884"/>
          </a:xfrm>
          <a:prstGeom prst="rect">
            <a:avLst/>
          </a:prstGeom>
        </p:spPr>
      </p:pic>
    </p:spTree>
    <p:extLst>
      <p:ext uri="{BB962C8B-B14F-4D97-AF65-F5344CB8AC3E}">
        <p14:creationId xmlns:p14="http://schemas.microsoft.com/office/powerpoint/2010/main" val="2318201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3DDD12-9327-4397-8A1A-10C9FC5B65DE}"/>
              </a:ext>
            </a:extLst>
          </p:cNvPr>
          <p:cNvSpPr>
            <a:spLocks noGrp="1"/>
          </p:cNvSpPr>
          <p:nvPr>
            <p:ph idx="1"/>
          </p:nvPr>
        </p:nvSpPr>
        <p:spPr/>
        <p:txBody>
          <a:bodyPr/>
          <a:lstStyle/>
          <a:p>
            <a:endParaRPr lang="en-US" dirty="0"/>
          </a:p>
          <a:p>
            <a:endParaRPr lang="en-US" dirty="0"/>
          </a:p>
          <a:p>
            <a:endParaRPr lang="en-US" dirty="0"/>
          </a:p>
          <a:p>
            <a:endParaRPr lang="en-US" dirty="0"/>
          </a:p>
          <a:p>
            <a:r>
              <a:rPr lang="en-US" dirty="0"/>
              <a:t>Next lecture: optimization and regularization</a:t>
            </a:r>
          </a:p>
        </p:txBody>
      </p:sp>
      <p:grpSp>
        <p:nvGrpSpPr>
          <p:cNvPr id="272" name="Group 271">
            <a:extLst>
              <a:ext uri="{FF2B5EF4-FFF2-40B4-BE49-F238E27FC236}">
                <a16:creationId xmlns:a16="http://schemas.microsoft.com/office/drawing/2014/main" id="{83A11062-B39C-A215-48C0-40EDA27BA957}"/>
              </a:ext>
            </a:extLst>
          </p:cNvPr>
          <p:cNvGrpSpPr/>
          <p:nvPr/>
        </p:nvGrpSpPr>
        <p:grpSpPr>
          <a:xfrm>
            <a:off x="1947442" y="3844945"/>
            <a:ext cx="4893120" cy="2284560"/>
            <a:chOff x="1947442" y="3844945"/>
            <a:chExt cx="4893120" cy="2284560"/>
          </a:xfrm>
        </p:grpSpPr>
        <mc:AlternateContent xmlns:mc="http://schemas.openxmlformats.org/markup-compatibility/2006" xmlns:p14="http://schemas.microsoft.com/office/powerpoint/2010/main">
          <mc:Choice Requires="p14">
            <p:contentPart p14:bwMode="auto" r:id="rId2">
              <p14:nvContentPartPr>
                <p14:cNvPr id="42" name="Ink 41">
                  <a:extLst>
                    <a:ext uri="{FF2B5EF4-FFF2-40B4-BE49-F238E27FC236}">
                      <a16:creationId xmlns:a16="http://schemas.microsoft.com/office/drawing/2014/main" id="{15A4A9B2-2FA8-7D9B-334B-F5FDA9C98FE6}"/>
                    </a:ext>
                  </a:extLst>
                </p14:cNvPr>
                <p14:cNvContentPartPr/>
                <p14:nvPr/>
              </p14:nvContentPartPr>
              <p14:xfrm>
                <a:off x="6840202" y="3844945"/>
                <a:ext cx="360" cy="360"/>
              </p14:xfrm>
            </p:contentPart>
          </mc:Choice>
          <mc:Fallback xmlns="">
            <p:pic>
              <p:nvPicPr>
                <p:cNvPr id="42" name="Ink 41">
                  <a:extLst>
                    <a:ext uri="{FF2B5EF4-FFF2-40B4-BE49-F238E27FC236}">
                      <a16:creationId xmlns:a16="http://schemas.microsoft.com/office/drawing/2014/main" id="{15A4A9B2-2FA8-7D9B-334B-F5FDA9C98FE6}"/>
                    </a:ext>
                  </a:extLst>
                </p:cNvPr>
                <p:cNvPicPr/>
                <p:nvPr/>
              </p:nvPicPr>
              <p:blipFill>
                <a:blip r:embed="rId3"/>
                <a:stretch>
                  <a:fillRect/>
                </a:stretch>
              </p:blipFill>
              <p:spPr>
                <a:xfrm>
                  <a:off x="6831562" y="383630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32" name="Ink 131">
                  <a:extLst>
                    <a:ext uri="{FF2B5EF4-FFF2-40B4-BE49-F238E27FC236}">
                      <a16:creationId xmlns:a16="http://schemas.microsoft.com/office/drawing/2014/main" id="{37BD1BBC-DB0B-AE61-F987-EE505C9E7883}"/>
                    </a:ext>
                  </a:extLst>
                </p14:cNvPr>
                <p14:cNvContentPartPr/>
                <p14:nvPr/>
              </p14:nvContentPartPr>
              <p14:xfrm>
                <a:off x="5065762" y="6129145"/>
                <a:ext cx="360" cy="360"/>
              </p14:xfrm>
            </p:contentPart>
          </mc:Choice>
          <mc:Fallback xmlns="">
            <p:pic>
              <p:nvPicPr>
                <p:cNvPr id="132" name="Ink 131">
                  <a:extLst>
                    <a:ext uri="{FF2B5EF4-FFF2-40B4-BE49-F238E27FC236}">
                      <a16:creationId xmlns:a16="http://schemas.microsoft.com/office/drawing/2014/main" id="{37BD1BBC-DB0B-AE61-F987-EE505C9E7883}"/>
                    </a:ext>
                  </a:extLst>
                </p:cNvPr>
                <p:cNvPicPr/>
                <p:nvPr/>
              </p:nvPicPr>
              <p:blipFill>
                <a:blip r:embed="rId3"/>
                <a:stretch>
                  <a:fillRect/>
                </a:stretch>
              </p:blipFill>
              <p:spPr>
                <a:xfrm>
                  <a:off x="5056762" y="612014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3EDF8C6B-3A56-35A3-06CD-A267BC991D05}"/>
                    </a:ext>
                  </a:extLst>
                </p14:cNvPr>
                <p14:cNvContentPartPr/>
                <p14:nvPr/>
              </p14:nvContentPartPr>
              <p14:xfrm>
                <a:off x="3374122" y="4609585"/>
                <a:ext cx="5040" cy="14400"/>
              </p14:xfrm>
            </p:contentPart>
          </mc:Choice>
          <mc:Fallback xmlns="">
            <p:pic>
              <p:nvPicPr>
                <p:cNvPr id="11" name="Ink 10">
                  <a:extLst>
                    <a:ext uri="{FF2B5EF4-FFF2-40B4-BE49-F238E27FC236}">
                      <a16:creationId xmlns:a16="http://schemas.microsoft.com/office/drawing/2014/main" id="{3EDF8C6B-3A56-35A3-06CD-A267BC991D05}"/>
                    </a:ext>
                  </a:extLst>
                </p:cNvPr>
                <p:cNvPicPr/>
                <p:nvPr/>
              </p:nvPicPr>
              <p:blipFill>
                <a:blip r:embed="rId6"/>
                <a:stretch>
                  <a:fillRect/>
                </a:stretch>
              </p:blipFill>
              <p:spPr>
                <a:xfrm>
                  <a:off x="3365122" y="4600585"/>
                  <a:ext cx="22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07" name="Ink 206">
                  <a:extLst>
                    <a:ext uri="{FF2B5EF4-FFF2-40B4-BE49-F238E27FC236}">
                      <a16:creationId xmlns:a16="http://schemas.microsoft.com/office/drawing/2014/main" id="{CBBFA4E8-65E4-8587-3D82-382D0131CFBE}"/>
                    </a:ext>
                  </a:extLst>
                </p14:cNvPr>
                <p14:cNvContentPartPr/>
                <p14:nvPr/>
              </p14:nvContentPartPr>
              <p14:xfrm>
                <a:off x="2538562" y="5552065"/>
                <a:ext cx="360" cy="360"/>
              </p14:xfrm>
            </p:contentPart>
          </mc:Choice>
          <mc:Fallback xmlns="">
            <p:pic>
              <p:nvPicPr>
                <p:cNvPr id="207" name="Ink 206">
                  <a:extLst>
                    <a:ext uri="{FF2B5EF4-FFF2-40B4-BE49-F238E27FC236}">
                      <a16:creationId xmlns:a16="http://schemas.microsoft.com/office/drawing/2014/main" id="{CBBFA4E8-65E4-8587-3D82-382D0131CFBE}"/>
                    </a:ext>
                  </a:extLst>
                </p:cNvPr>
                <p:cNvPicPr/>
                <p:nvPr/>
              </p:nvPicPr>
              <p:blipFill>
                <a:blip r:embed="rId3"/>
                <a:stretch>
                  <a:fillRect/>
                </a:stretch>
              </p:blipFill>
              <p:spPr>
                <a:xfrm>
                  <a:off x="2529922" y="5543065"/>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41" name="Ink 240">
                  <a:extLst>
                    <a:ext uri="{FF2B5EF4-FFF2-40B4-BE49-F238E27FC236}">
                      <a16:creationId xmlns:a16="http://schemas.microsoft.com/office/drawing/2014/main" id="{9CA95A01-0A15-D629-26A4-3D1E49605E7F}"/>
                    </a:ext>
                  </a:extLst>
                </p14:cNvPr>
                <p14:cNvContentPartPr/>
                <p14:nvPr/>
              </p14:nvContentPartPr>
              <p14:xfrm>
                <a:off x="1947442" y="4514545"/>
                <a:ext cx="360" cy="360"/>
              </p14:xfrm>
            </p:contentPart>
          </mc:Choice>
          <mc:Fallback xmlns="">
            <p:pic>
              <p:nvPicPr>
                <p:cNvPr id="241" name="Ink 240">
                  <a:extLst>
                    <a:ext uri="{FF2B5EF4-FFF2-40B4-BE49-F238E27FC236}">
                      <a16:creationId xmlns:a16="http://schemas.microsoft.com/office/drawing/2014/main" id="{9CA95A01-0A15-D629-26A4-3D1E49605E7F}"/>
                    </a:ext>
                  </a:extLst>
                </p:cNvPr>
                <p:cNvPicPr/>
                <p:nvPr/>
              </p:nvPicPr>
              <p:blipFill>
                <a:blip r:embed="rId3"/>
                <a:stretch>
                  <a:fillRect/>
                </a:stretch>
              </p:blipFill>
              <p:spPr>
                <a:xfrm>
                  <a:off x="1938802" y="4505545"/>
                  <a:ext cx="18000" cy="18000"/>
                </a:xfrm>
                <a:prstGeom prst="rect">
                  <a:avLst/>
                </a:prstGeom>
              </p:spPr>
            </p:pic>
          </mc:Fallback>
        </mc:AlternateContent>
      </p:grpSp>
    </p:spTree>
    <p:extLst>
      <p:ext uri="{BB962C8B-B14F-4D97-AF65-F5344CB8AC3E}">
        <p14:creationId xmlns:p14="http://schemas.microsoft.com/office/powerpoint/2010/main" val="219339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FDBC7C0-25CE-1C47-A018-968666562483}"/>
              </a:ext>
            </a:extLst>
          </p:cNvPr>
          <p:cNvCxnSpPr/>
          <p:nvPr/>
        </p:nvCxnSpPr>
        <p:spPr bwMode="auto">
          <a:xfrm>
            <a:off x="21533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9A7B55F-6151-4948-8941-250E896CE64D}"/>
              </a:ext>
            </a:extLst>
          </p:cNvPr>
          <p:cNvCxnSpPr/>
          <p:nvPr/>
        </p:nvCxnSpPr>
        <p:spPr bwMode="auto">
          <a:xfrm>
            <a:off x="4210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C6D2C62E-31C7-0145-BE8B-7BA8849D89D7}"/>
                  </a:ext>
                </a:extLst>
              </p:cNvPr>
              <p:cNvSpPr>
                <a:spLocks noGrp="1"/>
              </p:cNvSpPr>
              <p:nvPr>
                <p:ph idx="1"/>
              </p:nvPr>
            </p:nvSpPr>
            <p:spPr>
              <a:xfrm>
                <a:off x="457200" y="3657600"/>
                <a:ext cx="8077200" cy="2514599"/>
              </a:xfrm>
            </p:spPr>
            <p:txBody>
              <a:bodyPr/>
              <a:lstStyle/>
              <a:p>
                <a:pPr marL="457200" indent="-457200">
                  <a:buFont typeface="Arial" panose="020B0604020202020204" pitchFamily="34" charset="0"/>
                  <a:buChar char="•"/>
                </a:pPr>
                <a:r>
                  <a:rPr lang="en-US" b="0" dirty="0">
                    <a:solidFill>
                      <a:schemeClr val="tx1"/>
                    </a:solidFill>
                  </a:rPr>
                  <a:t>We need to find the gradient of the error </a:t>
                </a:r>
                <a:r>
                  <a:rPr lang="en-US" b="0" dirty="0" err="1">
                    <a:solidFill>
                      <a:schemeClr val="tx1"/>
                    </a:solidFill>
                  </a:rPr>
                  <a:t>w.r.t</a:t>
                </a:r>
                <a:r>
                  <a:rPr lang="en-US" b="0" dirty="0">
                    <a:solidFill>
                      <a:schemeClr val="tx1"/>
                    </a:solidFill>
                  </a:rPr>
                  <a:t>. the parameters of each layer, </a:t>
                </a:r>
                <a14:m>
                  <m:oMath xmlns:m="http://schemas.openxmlformats.org/officeDocument/2006/math">
                    <m:f>
                      <m:fPr>
                        <m:ctrlPr>
                          <a:rPr lang="en-US" i="1">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𝑒</m:t>
                        </m:r>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𝑤</m:t>
                            </m:r>
                          </m:e>
                          <m:sub>
                            <m:r>
                              <a:rPr lang="en-US" i="1">
                                <a:solidFill>
                                  <a:srgbClr val="9900CC"/>
                                </a:solidFill>
                                <a:latin typeface="Cambria Math" panose="02040503050406030204" pitchFamily="18" charset="0"/>
                              </a:rPr>
                              <m:t>𝑘</m:t>
                            </m:r>
                          </m:sub>
                        </m:sSub>
                      </m:den>
                    </m:f>
                  </m:oMath>
                </a14:m>
                <a:r>
                  <a:rPr lang="en-US" dirty="0"/>
                  <a:t>, to perform updates</a:t>
                </a:r>
              </a:p>
              <a:p>
                <a:pPr/>
                <a14:m>
                  <m:oMathPara xmlns:m="http://schemas.openxmlformats.org/officeDocument/2006/math">
                    <m:oMathParaPr>
                      <m:jc m:val="centerGroup"/>
                    </m:oMathParaPr>
                    <m:oMath xmlns:m="http://schemas.openxmlformats.org/officeDocument/2006/math">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𝑘</m:t>
                          </m:r>
                        </m:sub>
                      </m:sSub>
                      <m:r>
                        <a:rPr lang="en-US" b="0" i="1" smtClean="0">
                          <a:solidFill>
                            <a:srgbClr val="9900CC"/>
                          </a:solidFill>
                          <a:latin typeface="Cambria Math" panose="02040503050406030204" pitchFamily="18" charset="0"/>
                          <a:ea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𝑤</m:t>
                          </m:r>
                        </m:e>
                        <m:sub>
                          <m:r>
                            <a:rPr lang="en-US" i="1">
                              <a:solidFill>
                                <a:srgbClr val="9900CC"/>
                              </a:solidFill>
                              <a:latin typeface="Cambria Math" panose="02040503050406030204" pitchFamily="18" charset="0"/>
                            </a:rPr>
                            <m:t>𝑘</m:t>
                          </m:r>
                        </m:sub>
                      </m:sSub>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ea typeface="Cambria Math" panose="02040503050406030204" pitchFamily="18" charset="0"/>
                        </a:rPr>
                        <m:t>𝜂</m:t>
                      </m:r>
                      <m:f>
                        <m:fPr>
                          <m:ctrlPr>
                            <a:rPr lang="en-US" i="1">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𝑒</m:t>
                          </m:r>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𝑤</m:t>
                              </m:r>
                            </m:e>
                            <m:sub>
                              <m:r>
                                <a:rPr lang="en-US" i="1">
                                  <a:solidFill>
                                    <a:srgbClr val="9900CC"/>
                                  </a:solidFill>
                                  <a:latin typeface="Cambria Math" panose="02040503050406030204" pitchFamily="18" charset="0"/>
                                </a:rPr>
                                <m:t>𝑘</m:t>
                              </m:r>
                            </m:sub>
                          </m:sSub>
                        </m:den>
                      </m:f>
                    </m:oMath>
                  </m:oMathPara>
                </a14:m>
                <a:endParaRPr lang="en-US" i="1" dirty="0">
                  <a:latin typeface="Cambria Math" panose="02040503050406030204" pitchFamily="18" charset="0"/>
                </a:endParaRPr>
              </a:p>
            </p:txBody>
          </p:sp>
        </mc:Choice>
        <mc:Fallback xmlns="">
          <p:sp>
            <p:nvSpPr>
              <p:cNvPr id="23" name="Content Placeholder 22">
                <a:extLst>
                  <a:ext uri="{FF2B5EF4-FFF2-40B4-BE49-F238E27FC236}">
                    <a16:creationId xmlns:a16="http://schemas.microsoft.com/office/drawing/2014/main" id="{C6D2C62E-31C7-0145-BE8B-7BA8849D89D7}"/>
                  </a:ext>
                </a:extLst>
              </p:cNvPr>
              <p:cNvSpPr>
                <a:spLocks noGrp="1" noRot="1" noChangeAspect="1" noMove="1" noResize="1" noEditPoints="1" noAdjustHandles="1" noChangeArrowheads="1" noChangeShapeType="1" noTextEdit="1"/>
              </p:cNvSpPr>
              <p:nvPr>
                <p:ph idx="1"/>
              </p:nvPr>
            </p:nvSpPr>
            <p:spPr>
              <a:xfrm>
                <a:off x="457200" y="3657600"/>
                <a:ext cx="8077200" cy="2514599"/>
              </a:xfrm>
              <a:blipFill>
                <a:blip r:embed="rId5"/>
                <a:stretch>
                  <a:fillRect l="-1415" t="-3030" b="-15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16688F9-E301-5A47-A5A4-FD09A6365F45}"/>
                  </a:ext>
                </a:extLst>
              </p:cNvPr>
              <p:cNvSpPr/>
              <p:nvPr/>
            </p:nvSpPr>
            <p:spPr bwMode="auto">
              <a:xfrm>
                <a:off x="609600" y="1447800"/>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𝑥</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5" name="Oval 4">
                <a:extLst>
                  <a:ext uri="{FF2B5EF4-FFF2-40B4-BE49-F238E27FC236}">
                    <a16:creationId xmlns:a16="http://schemas.microsoft.com/office/drawing/2014/main" id="{616688F9-E301-5A47-A5A4-FD09A6365F45}"/>
                  </a:ext>
                </a:extLst>
              </p:cNvPr>
              <p:cNvSpPr>
                <a:spLocks noRot="1" noChangeAspect="1" noMove="1" noResize="1" noEditPoints="1" noAdjustHandles="1" noChangeArrowheads="1" noChangeShapeType="1" noTextEdit="1"/>
              </p:cNvSpPr>
              <p:nvPr/>
            </p:nvSpPr>
            <p:spPr bwMode="auto">
              <a:xfrm>
                <a:off x="609600" y="1447800"/>
                <a:ext cx="1611691" cy="67470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EFF2309-8B1F-074E-B825-9FFDA94819E6}"/>
                  </a:ext>
                </a:extLst>
              </p:cNvPr>
              <p:cNvSpPr/>
              <p:nvPr/>
            </p:nvSpPr>
            <p:spPr bwMode="auto">
              <a:xfrm>
                <a:off x="2652909" y="1447800"/>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2</m:t>
                          </m:r>
                        </m:sub>
                      </m:sSub>
                      <m:r>
                        <a:rPr lang="en-US" sz="1800" b="0" i="1">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9" name="Oval 8">
                <a:extLst>
                  <a:ext uri="{FF2B5EF4-FFF2-40B4-BE49-F238E27FC236}">
                    <a16:creationId xmlns:a16="http://schemas.microsoft.com/office/drawing/2014/main" id="{AEFF2309-8B1F-074E-B825-9FFDA94819E6}"/>
                  </a:ext>
                </a:extLst>
              </p:cNvPr>
              <p:cNvSpPr>
                <a:spLocks noRot="1" noChangeAspect="1" noMove="1" noResize="1" noEditPoints="1" noAdjustHandles="1" noChangeArrowheads="1" noChangeShapeType="1" noTextEdit="1"/>
              </p:cNvSpPr>
              <p:nvPr/>
            </p:nvSpPr>
            <p:spPr bwMode="auto">
              <a:xfrm>
                <a:off x="2652909" y="1447800"/>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𝑘</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9"/>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827947-D5C4-F84C-9FD0-F4782DA47D3B}"/>
                  </a:ext>
                </a:extLst>
              </p:cNvPr>
              <p:cNvSpPr/>
              <p:nvPr/>
            </p:nvSpPr>
            <p:spPr>
              <a:xfrm>
                <a:off x="2209800" y="1383268"/>
                <a:ext cx="47904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a:latin typeface="Cambria Math" panose="02040503050406030204" pitchFamily="18" charset="0"/>
                            </a:rPr>
                            <m:t>1</m:t>
                          </m:r>
                        </m:sub>
                      </m:sSub>
                    </m:oMath>
                  </m:oMathPara>
                </a14:m>
                <a:endParaRPr lang="en-US" sz="1800" dirty="0"/>
              </a:p>
            </p:txBody>
          </p:sp>
        </mc:Choice>
        <mc:Fallback xmlns="">
          <p:sp>
            <p:nvSpPr>
              <p:cNvPr id="17" name="Rectangle 16">
                <a:extLst>
                  <a:ext uri="{FF2B5EF4-FFF2-40B4-BE49-F238E27FC236}">
                    <a16:creationId xmlns:a16="http://schemas.microsoft.com/office/drawing/2014/main" id="{77827947-D5C4-F84C-9FD0-F4782DA47D3B}"/>
                  </a:ext>
                </a:extLst>
              </p:cNvPr>
              <p:cNvSpPr>
                <a:spLocks noRot="1" noChangeAspect="1" noMove="1" noResize="1" noEditPoints="1" noAdjustHandles="1" noChangeArrowheads="1" noChangeShapeType="1" noTextEdit="1"/>
              </p:cNvSpPr>
              <p:nvPr/>
            </p:nvSpPr>
            <p:spPr>
              <a:xfrm>
                <a:off x="2209800" y="1383268"/>
                <a:ext cx="4790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B8762E0-E4C8-494F-B4D9-EFCB9A44658A}"/>
                  </a:ext>
                </a:extLst>
              </p:cNvPr>
              <p:cNvSpPr/>
              <p:nvPr/>
            </p:nvSpPr>
            <p:spPr>
              <a:xfrm>
                <a:off x="4156212" y="1307068"/>
                <a:ext cx="48436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oMath>
                  </m:oMathPara>
                </a14:m>
                <a:endParaRPr lang="en-US" sz="1800" dirty="0"/>
              </a:p>
            </p:txBody>
          </p:sp>
        </mc:Choice>
        <mc:Fallback xmlns="">
          <p:sp>
            <p:nvSpPr>
              <p:cNvPr id="18" name="Rectangle 17">
                <a:extLst>
                  <a:ext uri="{FF2B5EF4-FFF2-40B4-BE49-F238E27FC236}">
                    <a16:creationId xmlns:a16="http://schemas.microsoft.com/office/drawing/2014/main" id="{FB8762E0-E4C8-494F-B4D9-EFCB9A44658A}"/>
                  </a:ext>
                </a:extLst>
              </p:cNvPr>
              <p:cNvSpPr>
                <a:spLocks noRot="1" noChangeAspect="1" noMove="1" noResize="1" noEditPoints="1" noAdjustHandles="1" noChangeArrowheads="1" noChangeShapeType="1" noTextEdit="1"/>
              </p:cNvSpPr>
              <p:nvPr/>
            </p:nvSpPr>
            <p:spPr>
              <a:xfrm>
                <a:off x="4156212" y="1307068"/>
                <a:ext cx="48436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BB1476-9603-874A-894B-A7652BDDBAD3}"/>
                  </a:ext>
                </a:extLst>
              </p:cNvPr>
              <p:cNvSpPr/>
              <p:nvPr/>
            </p:nvSpPr>
            <p:spPr>
              <a:xfrm>
                <a:off x="4792975" y="1295400"/>
                <a:ext cx="73308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r>
                            <a:rPr lang="en-US" sz="1800" b="0" i="1" smtClean="0">
                              <a:latin typeface="Cambria Math" panose="02040503050406030204" pitchFamily="18" charset="0"/>
                            </a:rPr>
                            <m:t>−1</m:t>
                          </m:r>
                        </m:sub>
                      </m:sSub>
                    </m:oMath>
                  </m:oMathPara>
                </a14:m>
                <a:endParaRPr lang="en-US" sz="1800" dirty="0"/>
              </a:p>
            </p:txBody>
          </p:sp>
        </mc:Choice>
        <mc:Fallback xmlns="">
          <p:sp>
            <p:nvSpPr>
              <p:cNvPr id="19" name="Rectangle 18">
                <a:extLst>
                  <a:ext uri="{FF2B5EF4-FFF2-40B4-BE49-F238E27FC236}">
                    <a16:creationId xmlns:a16="http://schemas.microsoft.com/office/drawing/2014/main" id="{0EBB1476-9603-874A-894B-A7652BDDBAD3}"/>
                  </a:ext>
                </a:extLst>
              </p:cNvPr>
              <p:cNvSpPr>
                <a:spLocks noRot="1" noChangeAspect="1" noMove="1" noResize="1" noEditPoints="1" noAdjustHandles="1" noChangeArrowheads="1" noChangeShapeType="1" noTextEdit="1"/>
              </p:cNvSpPr>
              <p:nvPr/>
            </p:nvSpPr>
            <p:spPr>
              <a:xfrm>
                <a:off x="4792975" y="1295400"/>
                <a:ext cx="73308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098901" y="1295400"/>
                <a:ext cx="51347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098901" y="1295400"/>
                <a:ext cx="513474"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51E6FF0-0DDC-A946-BE83-DD745CC7D628}"/>
                  </a:ext>
                </a:extLst>
              </p:cNvPr>
              <p:cNvSpPr/>
              <p:nvPr/>
            </p:nvSpPr>
            <p:spPr>
              <a:xfrm>
                <a:off x="1794" y="1600200"/>
                <a:ext cx="37920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sz="1800" dirty="0"/>
              </a:p>
            </p:txBody>
          </p:sp>
        </mc:Choice>
        <mc:Fallback xmlns="">
          <p:sp>
            <p:nvSpPr>
              <p:cNvPr id="22" name="Rectangle 21">
                <a:extLst>
                  <a:ext uri="{FF2B5EF4-FFF2-40B4-BE49-F238E27FC236}">
                    <a16:creationId xmlns:a16="http://schemas.microsoft.com/office/drawing/2014/main" id="{D51E6FF0-0DDC-A946-BE83-DD745CC7D628}"/>
                  </a:ext>
                </a:extLst>
              </p:cNvPr>
              <p:cNvSpPr>
                <a:spLocks noRot="1" noChangeAspect="1" noMove="1" noResize="1" noEditPoints="1" noAdjustHandles="1" noChangeArrowheads="1" noChangeShapeType="1" noTextEdit="1"/>
              </p:cNvSpPr>
              <p:nvPr/>
            </p:nvSpPr>
            <p:spPr>
              <a:xfrm>
                <a:off x="1794" y="1600200"/>
                <a:ext cx="379206" cy="369332"/>
              </a:xfrm>
              <a:prstGeom prst="rect">
                <a:avLst/>
              </a:prstGeom>
              <a:blipFill>
                <a:blip r:embed="rId15"/>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E0B5935-F400-E542-877C-2E1A9939E249}"/>
              </a:ext>
            </a:extLst>
          </p:cNvPr>
          <p:cNvCxnSpPr>
            <a:cxnSpLocks/>
          </p:cNvCxnSpPr>
          <p:nvPr/>
        </p:nvCxnSpPr>
        <p:spPr bwMode="auto">
          <a:xfrm flipV="1">
            <a:off x="304800" y="1773484"/>
            <a:ext cx="306594" cy="113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04903375-A30F-2D46-926D-C644D8D99B3B}"/>
              </a:ext>
            </a:extLst>
          </p:cNvPr>
          <p:cNvSpPr txBox="1"/>
          <p:nvPr/>
        </p:nvSpPr>
        <p:spPr>
          <a:xfrm>
            <a:off x="4612957" y="1676400"/>
            <a:ext cx="492443" cy="461665"/>
          </a:xfrm>
          <a:prstGeom prst="rect">
            <a:avLst/>
          </a:prstGeom>
          <a:noFill/>
        </p:spPr>
        <p:txBody>
          <a:bodyPr wrap="none" rtlCol="0">
            <a:spAutoFit/>
          </a:bodyPr>
          <a:lstStyle/>
          <a:p>
            <a:r>
              <a:rPr lang="en-US" dirty="0"/>
              <a:t>…</a:t>
            </a:r>
          </a:p>
        </p:txBody>
      </p:sp>
      <p:sp>
        <p:nvSpPr>
          <p:cNvPr id="13" name="TextBox 12">
            <a:extLst>
              <a:ext uri="{FF2B5EF4-FFF2-40B4-BE49-F238E27FC236}">
                <a16:creationId xmlns:a16="http://schemas.microsoft.com/office/drawing/2014/main" id="{86FDB089-2C3B-C54D-922F-AAA11AB00AD6}"/>
              </a:ext>
            </a:extLst>
          </p:cNvPr>
          <p:cNvSpPr txBox="1"/>
          <p:nvPr/>
        </p:nvSpPr>
        <p:spPr>
          <a:xfrm>
            <a:off x="1794" y="2209800"/>
            <a:ext cx="572593" cy="307777"/>
          </a:xfrm>
          <a:prstGeom prst="rect">
            <a:avLst/>
          </a:prstGeom>
          <a:noFill/>
        </p:spPr>
        <p:txBody>
          <a:bodyPr wrap="none" rtlCol="0">
            <a:spAutoFit/>
          </a:bodyPr>
          <a:lstStyle/>
          <a:p>
            <a:r>
              <a:rPr lang="en-US" sz="1400" b="0" dirty="0">
                <a:solidFill>
                  <a:srgbClr val="00B0F0"/>
                </a:solidFill>
              </a:rPr>
              <a:t>input</a:t>
            </a:r>
          </a:p>
        </p:txBody>
      </p:sp>
      <p:sp>
        <p:nvSpPr>
          <p:cNvPr id="34" name="TextBox 33">
            <a:extLst>
              <a:ext uri="{FF2B5EF4-FFF2-40B4-BE49-F238E27FC236}">
                <a16:creationId xmlns:a16="http://schemas.microsoft.com/office/drawing/2014/main" id="{B8B7EBC7-ADFE-A443-8D41-A39D8D1F3443}"/>
              </a:ext>
            </a:extLst>
          </p:cNvPr>
          <p:cNvSpPr txBox="1"/>
          <p:nvPr/>
        </p:nvSpPr>
        <p:spPr>
          <a:xfrm>
            <a:off x="5738783" y="2209799"/>
            <a:ext cx="1119217" cy="307777"/>
          </a:xfrm>
          <a:prstGeom prst="rect">
            <a:avLst/>
          </a:prstGeom>
          <a:noFill/>
        </p:spPr>
        <p:txBody>
          <a:bodyPr wrap="none" rtlCol="0">
            <a:spAutoFit/>
          </a:bodyPr>
          <a:lstStyle/>
          <a:p>
            <a:r>
              <a:rPr lang="en-US" sz="1400" b="0" dirty="0">
                <a:solidFill>
                  <a:srgbClr val="00B0F0"/>
                </a:solidFill>
              </a:rPr>
              <a:t>output layer</a:t>
            </a:r>
          </a:p>
        </p:txBody>
      </p:sp>
      <p:sp>
        <p:nvSpPr>
          <p:cNvPr id="35" name="TextBox 34">
            <a:extLst>
              <a:ext uri="{FF2B5EF4-FFF2-40B4-BE49-F238E27FC236}">
                <a16:creationId xmlns:a16="http://schemas.microsoft.com/office/drawing/2014/main" id="{7CC1684E-BECC-1142-B0E5-58FD60D0B88E}"/>
              </a:ext>
            </a:extLst>
          </p:cNvPr>
          <p:cNvSpPr txBox="1"/>
          <p:nvPr/>
        </p:nvSpPr>
        <p:spPr>
          <a:xfrm>
            <a:off x="7415183" y="2209800"/>
            <a:ext cx="1180131" cy="307777"/>
          </a:xfrm>
          <a:prstGeom prst="rect">
            <a:avLst/>
          </a:prstGeom>
          <a:noFill/>
        </p:spPr>
        <p:txBody>
          <a:bodyPr wrap="none" rtlCol="0">
            <a:spAutoFit/>
          </a:bodyPr>
          <a:lstStyle/>
          <a:p>
            <a:r>
              <a:rPr lang="en-US" sz="1400" b="0" dirty="0">
                <a:solidFill>
                  <a:schemeClr val="accent1"/>
                </a:solidFill>
              </a:rPr>
              <a:t>loss function</a:t>
            </a:r>
          </a:p>
        </p:txBody>
      </p:sp>
      <p:sp>
        <p:nvSpPr>
          <p:cNvPr id="36" name="TextBox 35">
            <a:extLst>
              <a:ext uri="{FF2B5EF4-FFF2-40B4-BE49-F238E27FC236}">
                <a16:creationId xmlns:a16="http://schemas.microsoft.com/office/drawing/2014/main" id="{0A4E3D26-AC99-6449-A1A3-E3A52548EEC3}"/>
              </a:ext>
            </a:extLst>
          </p:cNvPr>
          <p:cNvSpPr txBox="1"/>
          <p:nvPr/>
        </p:nvSpPr>
        <p:spPr>
          <a:xfrm>
            <a:off x="8610600" y="2209800"/>
            <a:ext cx="561372" cy="307777"/>
          </a:xfrm>
          <a:prstGeom prst="rect">
            <a:avLst/>
          </a:prstGeom>
          <a:noFill/>
        </p:spPr>
        <p:txBody>
          <a:bodyPr wrap="none" rtlCol="0">
            <a:spAutoFit/>
          </a:bodyPr>
          <a:lstStyle/>
          <a:p>
            <a:r>
              <a:rPr lang="en-US" sz="1400" b="0" dirty="0">
                <a:solidFill>
                  <a:schemeClr val="accent1"/>
                </a:solidFill>
              </a:rPr>
              <a:t>error</a:t>
            </a:r>
          </a:p>
        </p:txBody>
      </p:sp>
      <p:sp>
        <p:nvSpPr>
          <p:cNvPr id="37" name="TextBox 36">
            <a:extLst>
              <a:ext uri="{FF2B5EF4-FFF2-40B4-BE49-F238E27FC236}">
                <a16:creationId xmlns:a16="http://schemas.microsoft.com/office/drawing/2014/main" id="{080B092A-FE03-C645-9109-D80748BB0B5F}"/>
              </a:ext>
            </a:extLst>
          </p:cNvPr>
          <p:cNvSpPr txBox="1"/>
          <p:nvPr/>
        </p:nvSpPr>
        <p:spPr>
          <a:xfrm>
            <a:off x="609600" y="2209801"/>
            <a:ext cx="1524000" cy="523220"/>
          </a:xfrm>
          <a:prstGeom prst="rect">
            <a:avLst/>
          </a:prstGeom>
          <a:noFill/>
        </p:spPr>
        <p:txBody>
          <a:bodyPr wrap="square" rtlCol="0">
            <a:spAutoFit/>
          </a:bodyPr>
          <a:lstStyle/>
          <a:p>
            <a:pPr algn="ctr"/>
            <a:r>
              <a:rPr lang="en-US" sz="1400" b="0" dirty="0">
                <a:solidFill>
                  <a:srgbClr val="00B0F0"/>
                </a:solidFill>
              </a:rPr>
              <a:t>first layer transformation</a:t>
            </a:r>
          </a:p>
        </p:txBody>
      </p:sp>
      <p:sp>
        <p:nvSpPr>
          <p:cNvPr id="38" name="TextBox 37">
            <a:extLst>
              <a:ext uri="{FF2B5EF4-FFF2-40B4-BE49-F238E27FC236}">
                <a16:creationId xmlns:a16="http://schemas.microsoft.com/office/drawing/2014/main" id="{F0B810E2-CCA9-4442-A740-CA7BEAD40886}"/>
              </a:ext>
            </a:extLst>
          </p:cNvPr>
          <p:cNvSpPr txBox="1"/>
          <p:nvPr/>
        </p:nvSpPr>
        <p:spPr>
          <a:xfrm>
            <a:off x="2667000" y="2209800"/>
            <a:ext cx="1524000" cy="523220"/>
          </a:xfrm>
          <a:prstGeom prst="rect">
            <a:avLst/>
          </a:prstGeom>
          <a:noFill/>
        </p:spPr>
        <p:txBody>
          <a:bodyPr wrap="square" rtlCol="0">
            <a:spAutoFit/>
          </a:bodyPr>
          <a:lstStyle/>
          <a:p>
            <a:pPr algn="ctr"/>
            <a:r>
              <a:rPr lang="en-US" sz="1400" b="0" dirty="0">
                <a:solidFill>
                  <a:srgbClr val="00B0F0"/>
                </a:solidFill>
              </a:rPr>
              <a:t>second layer transformation</a:t>
            </a:r>
          </a:p>
        </p:txBody>
      </p:sp>
      <p:sp>
        <p:nvSpPr>
          <p:cNvPr id="27" name="TextBox 26">
            <a:extLst>
              <a:ext uri="{FF2B5EF4-FFF2-40B4-BE49-F238E27FC236}">
                <a16:creationId xmlns:a16="http://schemas.microsoft.com/office/drawing/2014/main" id="{A1C388B1-454C-6844-8D09-DD90F9CA329D}"/>
              </a:ext>
            </a:extLst>
          </p:cNvPr>
          <p:cNvSpPr txBox="1"/>
          <p:nvPr/>
        </p:nvSpPr>
        <p:spPr>
          <a:xfrm>
            <a:off x="1647279" y="919048"/>
            <a:ext cx="1524000" cy="523220"/>
          </a:xfrm>
          <a:prstGeom prst="rect">
            <a:avLst/>
          </a:prstGeom>
          <a:noFill/>
        </p:spPr>
        <p:txBody>
          <a:bodyPr wrap="square" rtlCol="0">
            <a:spAutoFit/>
          </a:bodyPr>
          <a:lstStyle/>
          <a:p>
            <a:pPr algn="ctr"/>
            <a:r>
              <a:rPr lang="en-US" sz="1400" b="0" dirty="0">
                <a:solidFill>
                  <a:srgbClr val="00B0F0"/>
                </a:solidFill>
              </a:rPr>
              <a:t>hidden representation</a:t>
            </a:r>
          </a:p>
        </p:txBody>
      </p:sp>
      <p:sp>
        <p:nvSpPr>
          <p:cNvPr id="29" name="TextBox 28">
            <a:extLst>
              <a:ext uri="{FF2B5EF4-FFF2-40B4-BE49-F238E27FC236}">
                <a16:creationId xmlns:a16="http://schemas.microsoft.com/office/drawing/2014/main" id="{810643E4-CDEC-C84B-B3F0-F07F00D78185}"/>
              </a:ext>
            </a:extLst>
          </p:cNvPr>
          <p:cNvSpPr txBox="1"/>
          <p:nvPr/>
        </p:nvSpPr>
        <p:spPr>
          <a:xfrm>
            <a:off x="6858000" y="945464"/>
            <a:ext cx="681597" cy="307777"/>
          </a:xfrm>
          <a:prstGeom prst="rect">
            <a:avLst/>
          </a:prstGeom>
          <a:noFill/>
        </p:spPr>
        <p:txBody>
          <a:bodyPr wrap="none" rtlCol="0">
            <a:spAutoFit/>
          </a:bodyPr>
          <a:lstStyle/>
          <a:p>
            <a:r>
              <a:rPr lang="en-US" sz="1400" b="0" dirty="0">
                <a:solidFill>
                  <a:srgbClr val="00B0F0"/>
                </a:solidFill>
              </a:rPr>
              <a:t>output</a:t>
            </a:r>
          </a:p>
        </p:txBody>
      </p:sp>
      <p:sp>
        <p:nvSpPr>
          <p:cNvPr id="6" name="Title 5">
            <a:extLst>
              <a:ext uri="{FF2B5EF4-FFF2-40B4-BE49-F238E27FC236}">
                <a16:creationId xmlns:a16="http://schemas.microsoft.com/office/drawing/2014/main" id="{4750C576-B681-49A6-9587-39D6553C0C2C}"/>
              </a:ext>
            </a:extLst>
          </p:cNvPr>
          <p:cNvSpPr>
            <a:spLocks noGrp="1"/>
          </p:cNvSpPr>
          <p:nvPr>
            <p:ph type="title"/>
          </p:nvPr>
        </p:nvSpPr>
        <p:spPr/>
        <p:txBody>
          <a:bodyPr/>
          <a:lstStyle/>
          <a:p>
            <a:pPr algn="ctr"/>
            <a:r>
              <a:rPr lang="en-US" dirty="0"/>
              <a:t>BP examples explained</a:t>
            </a:r>
          </a:p>
        </p:txBody>
      </p:sp>
    </p:spTree>
    <p:custDataLst>
      <p:tags r:id="rId1"/>
    </p:custDataLst>
    <p:extLst>
      <p:ext uri="{BB962C8B-B14F-4D97-AF65-F5344CB8AC3E}">
        <p14:creationId xmlns:p14="http://schemas.microsoft.com/office/powerpoint/2010/main" val="370052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3">
                                            <p:txEl>
                                              <p:pRg st="0" end="0"/>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5" grpId="0" animBg="1"/>
      <p:bldP spid="9" grpId="0" animBg="1"/>
      <p:bldP spid="12" grpId="0" animBg="1"/>
      <p:bldP spid="15" grpId="0" animBg="1"/>
      <p:bldP spid="17" grpId="0"/>
      <p:bldP spid="18" grpId="0"/>
      <p:bldP spid="19" grpId="0"/>
      <p:bldP spid="20" grpId="0"/>
      <p:bldP spid="21" grpId="0"/>
      <p:bldP spid="22" grpId="0"/>
      <p:bldP spid="3" grpId="0"/>
      <p:bldP spid="13" grpId="0"/>
      <p:bldP spid="34" grpId="0"/>
      <p:bldP spid="35" grpId="0"/>
      <p:bldP spid="36" grpId="0"/>
      <p:bldP spid="37" grpId="0"/>
      <p:bldP spid="38" grpId="0"/>
      <p:bldP spid="27"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FDBC7C0-25CE-1C47-A018-968666562483}"/>
              </a:ext>
            </a:extLst>
          </p:cNvPr>
          <p:cNvCxnSpPr/>
          <p:nvPr/>
        </p:nvCxnSpPr>
        <p:spPr bwMode="auto">
          <a:xfrm>
            <a:off x="21533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0" name="Straight Arrow Connector 9">
            <a:extLst>
              <a:ext uri="{FF2B5EF4-FFF2-40B4-BE49-F238E27FC236}">
                <a16:creationId xmlns:a16="http://schemas.microsoft.com/office/drawing/2014/main" id="{F9A7B55F-6151-4948-8941-250E896CE64D}"/>
              </a:ext>
            </a:extLst>
          </p:cNvPr>
          <p:cNvCxnSpPr/>
          <p:nvPr/>
        </p:nvCxnSpPr>
        <p:spPr bwMode="auto">
          <a:xfrm>
            <a:off x="4210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Computation graph</a:t>
            </a:r>
          </a:p>
        </p:txBody>
      </p:sp>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616688F9-E301-5A47-A5A4-FD09A6365F45}"/>
                  </a:ext>
                </a:extLst>
              </p:cNvPr>
              <p:cNvSpPr/>
              <p:nvPr/>
            </p:nvSpPr>
            <p:spPr bwMode="auto">
              <a:xfrm>
                <a:off x="609600" y="1447800"/>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𝑥</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5" name="Oval 4">
                <a:extLst>
                  <a:ext uri="{FF2B5EF4-FFF2-40B4-BE49-F238E27FC236}">
                    <a16:creationId xmlns:a16="http://schemas.microsoft.com/office/drawing/2014/main" id="{616688F9-E301-5A47-A5A4-FD09A6365F45}"/>
                  </a:ext>
                </a:extLst>
              </p:cNvPr>
              <p:cNvSpPr>
                <a:spLocks noRot="1" noChangeAspect="1" noMove="1" noResize="1" noEditPoints="1" noAdjustHandles="1" noChangeArrowheads="1" noChangeShapeType="1" noTextEdit="1"/>
              </p:cNvSpPr>
              <p:nvPr/>
            </p:nvSpPr>
            <p:spPr bwMode="auto">
              <a:xfrm>
                <a:off x="609600" y="1447800"/>
                <a:ext cx="1611691" cy="674703"/>
              </a:xfrm>
              <a:prstGeom prst="ellipse">
                <a:avLst/>
              </a:prstGeom>
              <a:blipFill>
                <a:blip r:embed="rId5"/>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EFF2309-8B1F-074E-B825-9FFDA94819E6}"/>
                  </a:ext>
                </a:extLst>
              </p:cNvPr>
              <p:cNvSpPr/>
              <p:nvPr/>
            </p:nvSpPr>
            <p:spPr bwMode="auto">
              <a:xfrm>
                <a:off x="2652909" y="1447800"/>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2</m:t>
                          </m:r>
                        </m:sub>
                      </m:sSub>
                      <m:r>
                        <a:rPr lang="en-US" sz="1800" b="0" i="1">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9" name="Oval 8">
                <a:extLst>
                  <a:ext uri="{FF2B5EF4-FFF2-40B4-BE49-F238E27FC236}">
                    <a16:creationId xmlns:a16="http://schemas.microsoft.com/office/drawing/2014/main" id="{AEFF2309-8B1F-074E-B825-9FFDA94819E6}"/>
                  </a:ext>
                </a:extLst>
              </p:cNvPr>
              <p:cNvSpPr>
                <a:spLocks noRot="1" noChangeAspect="1" noMove="1" noResize="1" noEditPoints="1" noAdjustHandles="1" noChangeArrowheads="1" noChangeShapeType="1" noTextEdit="1"/>
              </p:cNvSpPr>
              <p:nvPr/>
            </p:nvSpPr>
            <p:spPr bwMode="auto">
              <a:xfrm>
                <a:off x="2652909" y="1447800"/>
                <a:ext cx="1611691" cy="67470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𝐾</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𝑘</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827947-D5C4-F84C-9FD0-F4782DA47D3B}"/>
                  </a:ext>
                </a:extLst>
              </p:cNvPr>
              <p:cNvSpPr/>
              <p:nvPr/>
            </p:nvSpPr>
            <p:spPr>
              <a:xfrm>
                <a:off x="2209800" y="1383268"/>
                <a:ext cx="47904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a:latin typeface="Cambria Math" panose="02040503050406030204" pitchFamily="18" charset="0"/>
                            </a:rPr>
                            <m:t>1</m:t>
                          </m:r>
                        </m:sub>
                      </m:sSub>
                    </m:oMath>
                  </m:oMathPara>
                </a14:m>
                <a:endParaRPr lang="en-US" sz="1800" dirty="0"/>
              </a:p>
            </p:txBody>
          </p:sp>
        </mc:Choice>
        <mc:Fallback xmlns="">
          <p:sp>
            <p:nvSpPr>
              <p:cNvPr id="17" name="Rectangle 16">
                <a:extLst>
                  <a:ext uri="{FF2B5EF4-FFF2-40B4-BE49-F238E27FC236}">
                    <a16:creationId xmlns:a16="http://schemas.microsoft.com/office/drawing/2014/main" id="{77827947-D5C4-F84C-9FD0-F4782DA47D3B}"/>
                  </a:ext>
                </a:extLst>
              </p:cNvPr>
              <p:cNvSpPr>
                <a:spLocks noRot="1" noChangeAspect="1" noMove="1" noResize="1" noEditPoints="1" noAdjustHandles="1" noChangeArrowheads="1" noChangeShapeType="1" noTextEdit="1"/>
              </p:cNvSpPr>
              <p:nvPr/>
            </p:nvSpPr>
            <p:spPr>
              <a:xfrm>
                <a:off x="2209800" y="1383268"/>
                <a:ext cx="479041"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B8762E0-E4C8-494F-B4D9-EFCB9A44658A}"/>
                  </a:ext>
                </a:extLst>
              </p:cNvPr>
              <p:cNvSpPr/>
              <p:nvPr/>
            </p:nvSpPr>
            <p:spPr>
              <a:xfrm>
                <a:off x="4156212" y="1307068"/>
                <a:ext cx="48436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oMath>
                  </m:oMathPara>
                </a14:m>
                <a:endParaRPr lang="en-US" sz="1800" dirty="0"/>
              </a:p>
            </p:txBody>
          </p:sp>
        </mc:Choice>
        <mc:Fallback xmlns="">
          <p:sp>
            <p:nvSpPr>
              <p:cNvPr id="18" name="Rectangle 17">
                <a:extLst>
                  <a:ext uri="{FF2B5EF4-FFF2-40B4-BE49-F238E27FC236}">
                    <a16:creationId xmlns:a16="http://schemas.microsoft.com/office/drawing/2014/main" id="{FB8762E0-E4C8-494F-B4D9-EFCB9A44658A}"/>
                  </a:ext>
                </a:extLst>
              </p:cNvPr>
              <p:cNvSpPr>
                <a:spLocks noRot="1" noChangeAspect="1" noMove="1" noResize="1" noEditPoints="1" noAdjustHandles="1" noChangeArrowheads="1" noChangeShapeType="1" noTextEdit="1"/>
              </p:cNvSpPr>
              <p:nvPr/>
            </p:nvSpPr>
            <p:spPr>
              <a:xfrm>
                <a:off x="4156212" y="1307068"/>
                <a:ext cx="484363"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BB1476-9603-874A-894B-A7652BDDBAD3}"/>
                  </a:ext>
                </a:extLst>
              </p:cNvPr>
              <p:cNvSpPr/>
              <p:nvPr/>
            </p:nvSpPr>
            <p:spPr>
              <a:xfrm>
                <a:off x="4792975" y="1295400"/>
                <a:ext cx="73308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r>
                            <a:rPr lang="en-US" sz="1800" b="0" i="1" smtClean="0">
                              <a:latin typeface="Cambria Math" panose="02040503050406030204" pitchFamily="18" charset="0"/>
                            </a:rPr>
                            <m:t>−1</m:t>
                          </m:r>
                        </m:sub>
                      </m:sSub>
                    </m:oMath>
                  </m:oMathPara>
                </a14:m>
                <a:endParaRPr lang="en-US" sz="1800" dirty="0"/>
              </a:p>
            </p:txBody>
          </p:sp>
        </mc:Choice>
        <mc:Fallback xmlns="">
          <p:sp>
            <p:nvSpPr>
              <p:cNvPr id="19" name="Rectangle 18">
                <a:extLst>
                  <a:ext uri="{FF2B5EF4-FFF2-40B4-BE49-F238E27FC236}">
                    <a16:creationId xmlns:a16="http://schemas.microsoft.com/office/drawing/2014/main" id="{0EBB1476-9603-874A-894B-A7652BDDBAD3}"/>
                  </a:ext>
                </a:extLst>
              </p:cNvPr>
              <p:cNvSpPr>
                <a:spLocks noRot="1" noChangeAspect="1" noMove="1" noResize="1" noEditPoints="1" noAdjustHandles="1" noChangeArrowheads="1" noChangeShapeType="1" noTextEdit="1"/>
              </p:cNvSpPr>
              <p:nvPr/>
            </p:nvSpPr>
            <p:spPr>
              <a:xfrm>
                <a:off x="4792975" y="1295400"/>
                <a:ext cx="73308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098901" y="1295400"/>
                <a:ext cx="513474"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𝐾</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098901" y="1295400"/>
                <a:ext cx="51347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51E6FF0-0DDC-A946-BE83-DD745CC7D628}"/>
                  </a:ext>
                </a:extLst>
              </p:cNvPr>
              <p:cNvSpPr/>
              <p:nvPr/>
            </p:nvSpPr>
            <p:spPr>
              <a:xfrm>
                <a:off x="1794" y="1600200"/>
                <a:ext cx="37920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sz="1800" dirty="0"/>
              </a:p>
            </p:txBody>
          </p:sp>
        </mc:Choice>
        <mc:Fallback xmlns="">
          <p:sp>
            <p:nvSpPr>
              <p:cNvPr id="22" name="Rectangle 21">
                <a:extLst>
                  <a:ext uri="{FF2B5EF4-FFF2-40B4-BE49-F238E27FC236}">
                    <a16:creationId xmlns:a16="http://schemas.microsoft.com/office/drawing/2014/main" id="{D51E6FF0-0DDC-A946-BE83-DD745CC7D628}"/>
                  </a:ext>
                </a:extLst>
              </p:cNvPr>
              <p:cNvSpPr>
                <a:spLocks noRot="1" noChangeAspect="1" noMove="1" noResize="1" noEditPoints="1" noAdjustHandles="1" noChangeArrowheads="1" noChangeShapeType="1" noTextEdit="1"/>
              </p:cNvSpPr>
              <p:nvPr/>
            </p:nvSpPr>
            <p:spPr>
              <a:xfrm>
                <a:off x="1794" y="1600200"/>
                <a:ext cx="379206" cy="369332"/>
              </a:xfrm>
              <a:prstGeom prst="rect">
                <a:avLst/>
              </a:prstGeom>
              <a:blipFill>
                <a:blip r:embed="rId14"/>
                <a:stretch>
                  <a:fillRect/>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0E0B5935-F400-E542-877C-2E1A9939E249}"/>
              </a:ext>
            </a:extLst>
          </p:cNvPr>
          <p:cNvCxnSpPr>
            <a:cxnSpLocks/>
          </p:cNvCxnSpPr>
          <p:nvPr/>
        </p:nvCxnSpPr>
        <p:spPr bwMode="auto">
          <a:xfrm flipV="1">
            <a:off x="304800" y="1773484"/>
            <a:ext cx="306594" cy="1138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 name="TextBox 2">
            <a:extLst>
              <a:ext uri="{FF2B5EF4-FFF2-40B4-BE49-F238E27FC236}">
                <a16:creationId xmlns:a16="http://schemas.microsoft.com/office/drawing/2014/main" id="{04903375-A30F-2D46-926D-C644D8D99B3B}"/>
              </a:ext>
            </a:extLst>
          </p:cNvPr>
          <p:cNvSpPr txBox="1"/>
          <p:nvPr/>
        </p:nvSpPr>
        <p:spPr>
          <a:xfrm>
            <a:off x="4612957" y="1676400"/>
            <a:ext cx="492443" cy="461665"/>
          </a:xfrm>
          <a:prstGeom prst="rect">
            <a:avLst/>
          </a:prstGeom>
          <a:noFill/>
        </p:spPr>
        <p:txBody>
          <a:bodyPr wrap="none" rtlCol="0">
            <a:spAutoFit/>
          </a:bodyPr>
          <a:lstStyle/>
          <a:p>
            <a:r>
              <a:rPr lang="en-US" dirty="0"/>
              <a:t>…</a:t>
            </a:r>
          </a:p>
        </p:txBody>
      </p: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FC048B2-3FBC-8A4B-ABDC-C532F7D64F81}"/>
                  </a:ext>
                </a:extLst>
              </p:cNvPr>
              <p:cNvSpPr/>
              <p:nvPr/>
            </p:nvSpPr>
            <p:spPr>
              <a:xfrm>
                <a:off x="1163375" y="849867"/>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a:latin typeface="Cambria Math" panose="02040503050406030204" pitchFamily="18" charset="0"/>
                            </a:rPr>
                            <m:t>1</m:t>
                          </m:r>
                        </m:sub>
                      </m:sSub>
                    </m:oMath>
                  </m:oMathPara>
                </a14:m>
                <a:endParaRPr lang="en-US" sz="1800" dirty="0"/>
              </a:p>
            </p:txBody>
          </p:sp>
        </mc:Choice>
        <mc:Fallback xmlns="">
          <p:sp>
            <p:nvSpPr>
              <p:cNvPr id="24" name="Rectangle 23">
                <a:extLst>
                  <a:ext uri="{FF2B5EF4-FFF2-40B4-BE49-F238E27FC236}">
                    <a16:creationId xmlns:a16="http://schemas.microsoft.com/office/drawing/2014/main" id="{0FC048B2-3FBC-8A4B-ABDC-C532F7D64F81}"/>
                  </a:ext>
                </a:extLst>
              </p:cNvPr>
              <p:cNvSpPr>
                <a:spLocks noRot="1" noChangeAspect="1" noMove="1" noResize="1" noEditPoints="1" noAdjustHandles="1" noChangeArrowheads="1" noChangeShapeType="1" noTextEdit="1"/>
              </p:cNvSpPr>
              <p:nvPr/>
            </p:nvSpPr>
            <p:spPr>
              <a:xfrm>
                <a:off x="1163375" y="849867"/>
                <a:ext cx="513025" cy="369332"/>
              </a:xfrm>
              <a:prstGeom prst="rect">
                <a:avLst/>
              </a:prstGeom>
              <a:blipFill>
                <a:blip r:embed="rId1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5876321-D52A-4440-BAC1-78DDBDCC33DD}"/>
              </a:ext>
            </a:extLst>
          </p:cNvPr>
          <p:cNvCxnSpPr>
            <a:cxnSpLocks/>
            <a:stCxn id="24" idx="2"/>
            <a:endCxn id="5" idx="0"/>
          </p:cNvCxnSpPr>
          <p:nvPr/>
        </p:nvCxnSpPr>
        <p:spPr bwMode="auto">
          <a:xfrm flipH="1">
            <a:off x="1415446" y="1219199"/>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7BA09BC9-5647-B24D-AE50-DD509D7FBBA6}"/>
                  </a:ext>
                </a:extLst>
              </p:cNvPr>
              <p:cNvSpPr/>
              <p:nvPr/>
            </p:nvSpPr>
            <p:spPr>
              <a:xfrm>
                <a:off x="32004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oMath>
                  </m:oMathPara>
                </a14:m>
                <a:endParaRPr lang="en-US" sz="1800" dirty="0"/>
              </a:p>
            </p:txBody>
          </p:sp>
        </mc:Choice>
        <mc:Fallback xmlns="">
          <p:sp>
            <p:nvSpPr>
              <p:cNvPr id="27" name="Rectangle 26">
                <a:extLst>
                  <a:ext uri="{FF2B5EF4-FFF2-40B4-BE49-F238E27FC236}">
                    <a16:creationId xmlns:a16="http://schemas.microsoft.com/office/drawing/2014/main" id="{7BA09BC9-5647-B24D-AE50-DD509D7FBBA6}"/>
                  </a:ext>
                </a:extLst>
              </p:cNvPr>
              <p:cNvSpPr>
                <a:spLocks noRot="1" noChangeAspect="1" noMove="1" noResize="1" noEditPoints="1" noAdjustHandles="1" noChangeArrowheads="1" noChangeShapeType="1" noTextEdit="1"/>
              </p:cNvSpPr>
              <p:nvPr/>
            </p:nvSpPr>
            <p:spPr>
              <a:xfrm>
                <a:off x="3200400" y="838200"/>
                <a:ext cx="513025" cy="369332"/>
              </a:xfrm>
              <a:prstGeom prst="rect">
                <a:avLst/>
              </a:prstGeom>
              <a:blipFill>
                <a:blip r:embed="rId16"/>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777C2633-9397-6847-8DAA-CD116FEEC118}"/>
              </a:ext>
            </a:extLst>
          </p:cNvPr>
          <p:cNvCxnSpPr>
            <a:cxnSpLocks/>
            <a:stCxn id="27" idx="2"/>
          </p:cNvCxnSpPr>
          <p:nvPr/>
        </p:nvCxnSpPr>
        <p:spPr bwMode="auto">
          <a:xfrm flipH="1">
            <a:off x="34524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BB0B53DB-28FF-D44A-81C4-1B9951D8A4D7}"/>
                  </a:ext>
                </a:extLst>
              </p:cNvPr>
              <p:cNvSpPr/>
              <p:nvPr/>
            </p:nvSpPr>
            <p:spPr>
              <a:xfrm>
                <a:off x="60198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𝐾</m:t>
                          </m:r>
                        </m:sub>
                      </m:sSub>
                    </m:oMath>
                  </m:oMathPara>
                </a14:m>
                <a:endParaRPr lang="en-US" sz="1800" dirty="0"/>
              </a:p>
            </p:txBody>
          </p:sp>
        </mc:Choice>
        <mc:Fallback xmlns="">
          <p:sp>
            <p:nvSpPr>
              <p:cNvPr id="30" name="Rectangle 29">
                <a:extLst>
                  <a:ext uri="{FF2B5EF4-FFF2-40B4-BE49-F238E27FC236}">
                    <a16:creationId xmlns:a16="http://schemas.microsoft.com/office/drawing/2014/main" id="{BB0B53DB-28FF-D44A-81C4-1B9951D8A4D7}"/>
                  </a:ext>
                </a:extLst>
              </p:cNvPr>
              <p:cNvSpPr>
                <a:spLocks noRot="1" noChangeAspect="1" noMove="1" noResize="1" noEditPoints="1" noAdjustHandles="1" noChangeArrowheads="1" noChangeShapeType="1" noTextEdit="1"/>
              </p:cNvSpPr>
              <p:nvPr/>
            </p:nvSpPr>
            <p:spPr>
              <a:xfrm>
                <a:off x="6019800" y="838200"/>
                <a:ext cx="513025" cy="369332"/>
              </a:xfrm>
              <a:prstGeom prst="rect">
                <a:avLst/>
              </a:prstGeom>
              <a:blipFill>
                <a:blip r:embed="rId17"/>
                <a:stretch>
                  <a:fillRect/>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4EA13B05-A17D-C84E-8268-A5A8B137BB26}"/>
              </a:ext>
            </a:extLst>
          </p:cNvPr>
          <p:cNvCxnSpPr>
            <a:cxnSpLocks/>
            <a:stCxn id="30" idx="2"/>
          </p:cNvCxnSpPr>
          <p:nvPr/>
        </p:nvCxnSpPr>
        <p:spPr bwMode="auto">
          <a:xfrm flipH="1">
            <a:off x="62718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816533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C6D2C62E-31C7-0145-BE8B-7BA8849D89D7}"/>
                  </a:ext>
                </a:extLst>
              </p:cNvPr>
              <p:cNvSpPr>
                <a:spLocks noGrp="1"/>
              </p:cNvSpPr>
              <p:nvPr>
                <p:ph idx="1"/>
              </p:nvPr>
            </p:nvSpPr>
            <p:spPr>
              <a:xfrm>
                <a:off x="685800" y="2427302"/>
                <a:ext cx="7772400" cy="3744897"/>
              </a:xfrm>
            </p:spPr>
            <p:txBody>
              <a:bodyPr/>
              <a:lstStyle/>
              <a:p>
                <a:r>
                  <a:rPr lang="en-US" dirty="0"/>
                  <a:t> </a:t>
                </a:r>
                <a14:m>
                  <m:oMath xmlns:m="http://schemas.openxmlformats.org/officeDocument/2006/math">
                    <m:r>
                      <a:rPr lang="en-US" b="0" i="1" smtClean="0">
                        <a:solidFill>
                          <a:srgbClr val="9900CC"/>
                        </a:solidFill>
                        <a:latin typeface="Cambria Math" panose="02040503050406030204" pitchFamily="18" charset="0"/>
                      </a:rPr>
                      <m:t>𝑒</m:t>
                    </m:r>
                    <m:r>
                      <a:rPr lang="en-US" b="0" i="1" smtClean="0">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𝑙</m:t>
                    </m:r>
                    <m:d>
                      <m:dPr>
                        <m:ctrlPr>
                          <a:rPr lang="en-US" i="1">
                            <a:solidFill>
                              <a:srgbClr val="9900CC"/>
                            </a:solidFill>
                            <a:latin typeface="Cambria Math" panose="02040503050406030204" pitchFamily="18" charset="0"/>
                          </a:rPr>
                        </m:ctrlPr>
                      </m:dPr>
                      <m:e>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𝑓</m:t>
                            </m:r>
                          </m:e>
                          <m:sub>
                            <m:r>
                              <a:rPr lang="en-US" b="0" i="1" smtClean="0">
                                <a:solidFill>
                                  <a:srgbClr val="9900CC"/>
                                </a:solidFill>
                                <a:latin typeface="Cambria Math" panose="02040503050406030204" pitchFamily="18" charset="0"/>
                              </a:rPr>
                              <m:t>1</m:t>
                            </m:r>
                          </m:sub>
                        </m:sSub>
                        <m:d>
                          <m:dPr>
                            <m:ctrlPr>
                              <a:rPr lang="en-US" b="0" i="1" smtClean="0">
                                <a:solidFill>
                                  <a:srgbClr val="9900CC"/>
                                </a:solidFill>
                                <a:latin typeface="Cambria Math" panose="02040503050406030204" pitchFamily="18" charset="0"/>
                              </a:rPr>
                            </m:ctrlPr>
                          </m:dPr>
                          <m:e>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1</m:t>
                                </m:r>
                              </m:sub>
                            </m:sSub>
                          </m:e>
                        </m:d>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𝑦</m:t>
                        </m:r>
                      </m:e>
                    </m:d>
                  </m:oMath>
                </a14:m>
                <a:endParaRPr lang="en-US" b="0" dirty="0">
                  <a:solidFill>
                    <a:srgbClr val="9900CC"/>
                  </a:solidFill>
                </a:endParaRPr>
              </a:p>
              <a:p>
                <a14:m>
                  <m:oMath xmlns:m="http://schemas.openxmlformats.org/officeDocument/2006/math">
                    <m:f>
                      <m:fPr>
                        <m:ctrlPr>
                          <a:rPr lang="en-US" i="1">
                            <a:solidFill>
                              <a:srgbClr val="9900CC"/>
                            </a:solidFill>
                            <a:latin typeface="Cambria Math" panose="02040503050406030204" pitchFamily="18" charset="0"/>
                          </a:rPr>
                        </m:ctrlPr>
                      </m:fPr>
                      <m:num>
                        <m:r>
                          <a:rPr lang="en-US" i="1">
                            <a:solidFill>
                              <a:srgbClr val="9900CC"/>
                            </a:solidFill>
                            <a:latin typeface="Cambria Math" panose="02040503050406030204" pitchFamily="18" charset="0"/>
                          </a:rPr>
                          <m:t>𝜕</m:t>
                        </m:r>
                      </m:num>
                      <m:den>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1</m:t>
                            </m:r>
                          </m:sub>
                        </m:sSub>
                      </m:den>
                    </m:f>
                    <m:r>
                      <a:rPr lang="en-US" i="1">
                        <a:solidFill>
                          <a:srgbClr val="9900CC"/>
                        </a:solidFill>
                        <a:latin typeface="Cambria Math" panose="02040503050406030204" pitchFamily="18" charset="0"/>
                      </a:rPr>
                      <m:t>𝑙</m:t>
                    </m:r>
                    <m:d>
                      <m:dPr>
                        <m:ctrlPr>
                          <a:rPr lang="en-US" i="1">
                            <a:solidFill>
                              <a:srgbClr val="9900CC"/>
                            </a:solidFill>
                            <a:latin typeface="Cambria Math" panose="02040503050406030204" pitchFamily="18" charset="0"/>
                          </a:rPr>
                        </m:ctrlPr>
                      </m:dPr>
                      <m:e>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𝑓</m:t>
                            </m:r>
                          </m:e>
                          <m:sub>
                            <m:r>
                              <a:rPr lang="en-US" i="1">
                                <a:solidFill>
                                  <a:srgbClr val="9900CC"/>
                                </a:solidFill>
                                <a:latin typeface="Cambria Math" panose="02040503050406030204" pitchFamily="18" charset="0"/>
                              </a:rPr>
                              <m:t>1</m:t>
                            </m:r>
                          </m:sub>
                        </m:sSub>
                        <m:d>
                          <m:dPr>
                            <m:ctrlPr>
                              <a:rPr lang="en-US" i="1">
                                <a:solidFill>
                                  <a:srgbClr val="9900CC"/>
                                </a:solidFill>
                                <a:latin typeface="Cambria Math" panose="02040503050406030204" pitchFamily="18" charset="0"/>
                              </a:rPr>
                            </m:ctrlPr>
                          </m:dPr>
                          <m:e>
                            <m:r>
                              <a:rPr lang="en-US" i="1">
                                <a:solidFill>
                                  <a:srgbClr val="9900CC"/>
                                </a:solidFill>
                                <a:latin typeface="Cambria Math" panose="02040503050406030204" pitchFamily="18" charset="0"/>
                              </a:rPr>
                              <m:t>𝑥</m:t>
                            </m:r>
                            <m:r>
                              <a:rPr lang="en-US" i="1">
                                <a:solidFill>
                                  <a:srgbClr val="9900CC"/>
                                </a:solidFill>
                                <a:latin typeface="Cambria Math" panose="02040503050406030204" pitchFamily="18" charset="0"/>
                              </a:rPr>
                              <m:t>,</m:t>
                            </m:r>
                            <m:sSub>
                              <m:sSubPr>
                                <m:ctrlPr>
                                  <a:rPr lang="en-US" i="1">
                                    <a:solidFill>
                                      <a:srgbClr val="9900CC"/>
                                    </a:solidFill>
                                    <a:latin typeface="Cambria Math" panose="02040503050406030204" pitchFamily="18" charset="0"/>
                                  </a:rPr>
                                </m:ctrlPr>
                              </m:sSubPr>
                              <m:e>
                                <m:r>
                                  <a:rPr lang="en-US" i="1">
                                    <a:solidFill>
                                      <a:srgbClr val="9900CC"/>
                                    </a:solidFill>
                                    <a:latin typeface="Cambria Math" panose="02040503050406030204" pitchFamily="18" charset="0"/>
                                  </a:rPr>
                                  <m:t>𝑤</m:t>
                                </m:r>
                              </m:e>
                              <m:sub>
                                <m:r>
                                  <a:rPr lang="en-US" i="1">
                                    <a:solidFill>
                                      <a:srgbClr val="9900CC"/>
                                    </a:solidFill>
                                    <a:latin typeface="Cambria Math" panose="02040503050406030204" pitchFamily="18" charset="0"/>
                                  </a:rPr>
                                  <m:t>1</m:t>
                                </m:r>
                              </m:sub>
                            </m:sSub>
                          </m:e>
                        </m:d>
                        <m:r>
                          <a:rPr lang="en-US" i="1">
                            <a:solidFill>
                              <a:srgbClr val="9900CC"/>
                            </a:solidFill>
                            <a:latin typeface="Cambria Math" panose="02040503050406030204" pitchFamily="18" charset="0"/>
                          </a:rPr>
                          <m:t>,</m:t>
                        </m:r>
                        <m:r>
                          <a:rPr lang="en-US" i="1">
                            <a:solidFill>
                              <a:srgbClr val="9900CC"/>
                            </a:solidFill>
                            <a:latin typeface="Cambria Math" panose="02040503050406030204" pitchFamily="18" charset="0"/>
                          </a:rPr>
                          <m:t>𝑦</m:t>
                        </m:r>
                      </m:e>
                    </m:d>
                    <m:r>
                      <a:rPr lang="en-US" i="1">
                        <a:solidFill>
                          <a:srgbClr val="9900CC"/>
                        </a:solidFill>
                        <a:latin typeface="Cambria Math" panose="02040503050406030204" pitchFamily="18" charset="0"/>
                      </a:rPr>
                      <m:t>=</m:t>
                    </m:r>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1</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1</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1</m:t>
                            </m:r>
                          </m:sub>
                        </m:sSub>
                      </m:den>
                    </m:f>
                  </m:oMath>
                </a14:m>
                <a:r>
                  <a:rPr lang="en-US" dirty="0">
                    <a:solidFill>
                      <a:srgbClr val="FF0000"/>
                    </a:solidFill>
                  </a:rPr>
                  <a:t> </a:t>
                </a:r>
              </a:p>
              <a:p>
                <a:endParaRPr lang="en-US" sz="1400" dirty="0">
                  <a:solidFill>
                    <a:srgbClr val="9900CC"/>
                  </a:solidFill>
                </a:endParaRPr>
              </a:p>
              <a:p>
                <a:r>
                  <a:rPr lang="en-US" dirty="0"/>
                  <a:t>Example:  </a:t>
                </a:r>
                <a14:m>
                  <m:oMath xmlns:m="http://schemas.openxmlformats.org/officeDocument/2006/math">
                    <m:r>
                      <a:rPr lang="en-US" i="1" smtClean="0">
                        <a:solidFill>
                          <a:srgbClr val="C00000"/>
                        </a:solidFill>
                        <a:latin typeface="Cambria Math" panose="02040503050406030204" pitchFamily="18" charset="0"/>
                      </a:rPr>
                      <m:t>𝑒</m:t>
                    </m:r>
                    <m:sSup>
                      <m:sSupPr>
                        <m:ctrlPr>
                          <a:rPr lang="en-US" i="1">
                            <a:solidFill>
                              <a:srgbClr val="C00000"/>
                            </a:solidFill>
                            <a:latin typeface="Cambria Math" panose="02040503050406030204" pitchFamily="18" charset="0"/>
                          </a:rPr>
                        </m:ctrlPr>
                      </m:sSupPr>
                      <m:e>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𝑦</m:t>
                        </m:r>
                        <m:r>
                          <a:rPr lang="en-US" i="1">
                            <a:solidFill>
                              <a:srgbClr val="C00000"/>
                            </a:solidFill>
                            <a:latin typeface="Cambria Math" panose="02040503050406030204" pitchFamily="18" charset="0"/>
                          </a:rPr>
                          <m:t>−</m:t>
                        </m:r>
                        <m:sSubSup>
                          <m:sSubSupPr>
                            <m:ctrlPr>
                              <a:rPr lang="en-US"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1</m:t>
                            </m:r>
                          </m:sub>
                          <m:sup>
                            <m:r>
                              <a:rPr lang="en-US" b="0" i="1" smtClean="0">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𝑥</m:t>
                        </m:r>
                        <m:r>
                          <a:rPr lang="en-US" i="1">
                            <a:solidFill>
                              <a:srgbClr val="C00000"/>
                            </a:solidFill>
                            <a:latin typeface="Cambria Math" panose="02040503050406030204" pitchFamily="18" charset="0"/>
                          </a:rPr>
                          <m:t>)</m:t>
                        </m:r>
                      </m:e>
                      <m:sup>
                        <m:r>
                          <a:rPr lang="en-US" i="1">
                            <a:solidFill>
                              <a:srgbClr val="C00000"/>
                            </a:solidFill>
                            <a:latin typeface="Cambria Math" panose="02040503050406030204" pitchFamily="18" charset="0"/>
                          </a:rPr>
                          <m:t>2</m:t>
                        </m:r>
                      </m:sup>
                    </m:sSup>
                  </m:oMath>
                </a14:m>
                <a:endParaRPr lang="en-US" i="1" dirty="0">
                  <a:solidFill>
                    <a:srgbClr val="9900CC"/>
                  </a:solidFill>
                  <a:latin typeface="Cambria Math" panose="02040503050406030204" pitchFamily="18" charset="0"/>
                </a:endParaRPr>
              </a:p>
              <a:p>
                <a:r>
                  <a:rPr lang="en-US" dirty="0">
                    <a:solidFill>
                      <a:srgbClr val="9900CC"/>
                    </a:solidFill>
                  </a:rPr>
                  <a:t> </a:t>
                </a:r>
                <a14:m>
                  <m:oMath xmlns:m="http://schemas.openxmlformats.org/officeDocument/2006/math">
                    <m:sSub>
                      <m:sSubPr>
                        <m:ctrlPr>
                          <a:rPr lang="en-US" sz="240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h</m:t>
                        </m:r>
                      </m:e>
                      <m:sub>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𝑓</m:t>
                        </m:r>
                      </m:e>
                      <m:sub>
                        <m:r>
                          <a:rPr lang="en-US" sz="2400" i="1">
                            <a:solidFill>
                              <a:srgbClr val="00B050"/>
                            </a:solidFill>
                            <a:latin typeface="Cambria Math" panose="02040503050406030204" pitchFamily="18" charset="0"/>
                          </a:rPr>
                          <m:t>1</m:t>
                        </m:r>
                      </m:sub>
                    </m:sSub>
                    <m:d>
                      <m:dPr>
                        <m:ctrlPr>
                          <a:rPr lang="en-US" sz="2400" i="1">
                            <a:solidFill>
                              <a:srgbClr val="00B050"/>
                            </a:solidFill>
                            <a:latin typeface="Cambria Math" panose="02040503050406030204" pitchFamily="18" charset="0"/>
                          </a:rPr>
                        </m:ctrlPr>
                      </m:dPr>
                      <m:e>
                        <m:r>
                          <a:rPr lang="en-US" sz="2400" i="1">
                            <a:solidFill>
                              <a:srgbClr val="00B050"/>
                            </a:solidFill>
                            <a:latin typeface="Cambria Math" panose="02040503050406030204" pitchFamily="18" charset="0"/>
                          </a:rPr>
                          <m:t>𝑥</m:t>
                        </m:r>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Sub>
                      </m:e>
                    </m:d>
                    <m:r>
                      <a:rPr lang="en-US" sz="2400" b="0" i="1" smtClean="0">
                        <a:solidFill>
                          <a:srgbClr val="00B050"/>
                        </a:solidFill>
                        <a:latin typeface="Cambria Math" panose="02040503050406030204" pitchFamily="18"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up>
                        <m:r>
                          <a:rPr lang="en-US" sz="2400" i="1">
                            <a:solidFill>
                              <a:srgbClr val="00B050"/>
                            </a:solidFill>
                            <a:latin typeface="Cambria Math" panose="02040503050406030204" pitchFamily="18" charset="0"/>
                          </a:rPr>
                          <m:t>𝑇</m:t>
                        </m:r>
                      </m:sup>
                    </m:sSubSup>
                    <m:r>
                      <a:rPr lang="en-US" sz="2400" i="1">
                        <a:solidFill>
                          <a:srgbClr val="00B050"/>
                        </a:solidFill>
                        <a:latin typeface="Cambria Math" panose="02040503050406030204" pitchFamily="18" charset="0"/>
                      </a:rPr>
                      <m:t>𝑥</m:t>
                    </m:r>
                  </m:oMath>
                </a14:m>
                <a:endParaRPr lang="en-US" sz="2400" i="1" dirty="0">
                  <a:solidFill>
                    <a:srgbClr val="00B050"/>
                  </a:solidFill>
                  <a:latin typeface="Cambria Math" panose="02040503050406030204" pitchFamily="18" charset="0"/>
                </a:endParaRPr>
              </a:p>
              <a:p>
                <a:r>
                  <a:rPr lang="en-US" sz="2400" dirty="0">
                    <a:solidFill>
                      <a:srgbClr val="00B050"/>
                    </a:solidFill>
                  </a:rPr>
                  <a:t> </a:t>
                </a:r>
                <a14:m>
                  <m:oMath xmlns:m="http://schemas.openxmlformats.org/officeDocument/2006/math">
                    <m:r>
                      <a:rPr lang="en-US" sz="2400" b="0" i="1" smtClean="0">
                        <a:solidFill>
                          <a:srgbClr val="00B050"/>
                        </a:solidFill>
                        <a:latin typeface="Cambria Math" panose="02040503050406030204" pitchFamily="18" charset="0"/>
                      </a:rPr>
                      <m:t>𝑒</m:t>
                    </m:r>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𝑙</m:t>
                    </m:r>
                    <m:d>
                      <m:dPr>
                        <m:ctrlPr>
                          <a:rPr lang="en-US" sz="2400" b="0" i="1" smtClean="0">
                            <a:solidFill>
                              <a:srgbClr val="00B050"/>
                            </a:solidFill>
                            <a:latin typeface="Cambria Math" panose="02040503050406030204" pitchFamily="18" charset="0"/>
                          </a:rPr>
                        </m:ctrlPr>
                      </m:dPr>
                      <m:e>
                        <m:sSub>
                          <m:sSubPr>
                            <m:ctrlPr>
                              <a:rPr lang="en-US" sz="2400" b="0" i="1" smtClean="0">
                                <a:solidFill>
                                  <a:srgbClr val="00B050"/>
                                </a:solidFill>
                                <a:latin typeface="Cambria Math" panose="02040503050406030204" pitchFamily="18" charset="0"/>
                              </a:rPr>
                            </m:ctrlPr>
                          </m:sSubPr>
                          <m:e>
                            <m:r>
                              <a:rPr lang="en-US" sz="2400" b="0" i="1" smtClean="0">
                                <a:solidFill>
                                  <a:srgbClr val="00B050"/>
                                </a:solidFill>
                                <a:latin typeface="Cambria Math" panose="02040503050406030204" pitchFamily="18" charset="0"/>
                              </a:rPr>
                              <m:t>h</m:t>
                            </m:r>
                          </m:e>
                          <m:sub>
                            <m:r>
                              <a:rPr lang="en-US" sz="2400" b="0" i="1" smtClean="0">
                                <a:solidFill>
                                  <a:srgbClr val="00B050"/>
                                </a:solidFill>
                                <a:latin typeface="Cambria Math" panose="02040503050406030204" pitchFamily="18" charset="0"/>
                              </a:rPr>
                              <m:t>1</m:t>
                            </m:r>
                          </m:sub>
                        </m:sSub>
                        <m:r>
                          <a:rPr lang="en-US" sz="2400" b="0" i="1" smtClean="0">
                            <a:solidFill>
                              <a:srgbClr val="00B050"/>
                            </a:solidFill>
                            <a:latin typeface="Cambria Math" panose="02040503050406030204" pitchFamily="18" charset="0"/>
                          </a:rPr>
                          <m:t>,</m:t>
                        </m:r>
                        <m:r>
                          <a:rPr lang="en-US" sz="2400" b="0" i="1" smtClean="0">
                            <a:solidFill>
                              <a:srgbClr val="00B050"/>
                            </a:solidFill>
                            <a:latin typeface="Cambria Math" panose="02040503050406030204" pitchFamily="18" charset="0"/>
                          </a:rPr>
                          <m:t>𝑦</m:t>
                        </m:r>
                      </m:e>
                    </m:d>
                    <m:r>
                      <a:rPr lang="en-US" sz="2400" b="0" i="1" smtClean="0">
                        <a:solidFill>
                          <a:srgbClr val="00B050"/>
                        </a:solidFill>
                        <a:latin typeface="Cambria Math" panose="02040503050406030204" pitchFamily="18" charset="0"/>
                      </a:rPr>
                      <m:t>=</m:t>
                    </m:r>
                    <m:sSup>
                      <m:sSupPr>
                        <m:ctrlPr>
                          <a:rPr lang="en-US" sz="2400" b="0" i="1" smtClean="0">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rPr>
                          <m:t>𝑦</m:t>
                        </m:r>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h</m:t>
                            </m:r>
                          </m:e>
                          <m:sub>
                            <m:r>
                              <a:rPr lang="en-US" sz="2400" i="1">
                                <a:solidFill>
                                  <a:srgbClr val="00B050"/>
                                </a:solidFill>
                                <a:latin typeface="Cambria Math" panose="02040503050406030204" pitchFamily="18" charset="0"/>
                              </a:rPr>
                              <m:t>1</m:t>
                            </m:r>
                          </m:sub>
                        </m:sSub>
                        <m:r>
                          <a:rPr lang="en-US" sz="2400" i="1">
                            <a:solidFill>
                              <a:srgbClr val="00B050"/>
                            </a:solidFill>
                            <a:latin typeface="Cambria Math" panose="02040503050406030204" pitchFamily="18" charset="0"/>
                          </a:rPr>
                          <m:t>)</m:t>
                        </m:r>
                      </m:e>
                      <m:sup>
                        <m:r>
                          <a:rPr lang="en-US" sz="2400" b="0" i="1" smtClean="0">
                            <a:solidFill>
                              <a:srgbClr val="00B050"/>
                            </a:solidFill>
                            <a:latin typeface="Cambria Math" panose="02040503050406030204" pitchFamily="18" charset="0"/>
                          </a:rPr>
                          <m:t>2</m:t>
                        </m:r>
                      </m:sup>
                    </m:sSup>
                  </m:oMath>
                </a14:m>
                <a:endParaRPr lang="en-US" sz="2400" dirty="0">
                  <a:solidFill>
                    <a:srgbClr val="00B050"/>
                  </a:solidFill>
                </a:endParaRPr>
              </a:p>
              <a:p>
                <a:endParaRPr lang="en-US" sz="1400" dirty="0">
                  <a:solidFill>
                    <a:srgbClr val="9900CC"/>
                  </a:solidFill>
                </a:endParaRPr>
              </a:p>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1</m:t>
                              </m:r>
                            </m:sub>
                          </m:sSub>
                        </m:den>
                      </m:f>
                      <m:r>
                        <a:rPr lang="en-US" b="0" i="1" smtClean="0">
                          <a:solidFill>
                            <a:srgbClr val="FF0000"/>
                          </a:solidFill>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1</m:t>
                              </m:r>
                            </m:sub>
                          </m:sSub>
                        </m:den>
                      </m:f>
                      <m:f>
                        <m:fPr>
                          <m:ctrlPr>
                            <a:rPr lang="en-US" b="0" i="1" smtClean="0">
                              <a:solidFill>
                                <a:srgbClr val="FF0000"/>
                              </a:solidFill>
                              <a:latin typeface="Cambria Math" panose="02040503050406030204" pitchFamily="18" charset="0"/>
                            </a:rPr>
                          </m:ctrlPr>
                        </m:fPr>
                        <m:num>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1</m:t>
                              </m:r>
                            </m:sub>
                          </m:sSub>
                        </m:num>
                        <m:den>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1</m:t>
                              </m:r>
                            </m:sub>
                          </m:sSub>
                        </m:den>
                      </m:f>
                      <m:r>
                        <a:rPr lang="en-US" b="0" i="1" smtClean="0">
                          <a:solidFill>
                            <a:srgbClr val="FF0000"/>
                          </a:solidFill>
                          <a:latin typeface="Cambria Math" panose="02040503050406030204" pitchFamily="18" charset="0"/>
                        </a:rPr>
                        <m:t>=−2</m:t>
                      </m:r>
                      <m:r>
                        <a:rPr lang="en-US" b="0" i="1" smtClean="0">
                          <a:solidFill>
                            <a:srgbClr val="FF0000"/>
                          </a:solidFill>
                          <a:latin typeface="Cambria Math" panose="02040503050406030204" pitchFamily="18" charset="0"/>
                        </a:rPr>
                        <m:t>𝑥</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m:t>
                          </m:r>
                          <m:sSubSup>
                            <m:sSubSupPr>
                              <m:ctrlPr>
                                <a:rPr lang="en-US" i="1">
                                  <a:solidFill>
                                    <a:srgbClr val="FF0000"/>
                                  </a:solidFill>
                                  <a:latin typeface="Cambria Math" panose="02040503050406030204" pitchFamily="18" charset="0"/>
                                </a:rPr>
                              </m:ctrlPr>
                            </m:sSubSup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up>
                              <m:r>
                                <a:rPr lang="en-US" i="1">
                                  <a:solidFill>
                                    <a:srgbClr val="FF0000"/>
                                  </a:solidFill>
                                  <a:latin typeface="Cambria Math" panose="02040503050406030204" pitchFamily="18" charset="0"/>
                                </a:rPr>
                                <m:t>𝑇</m:t>
                              </m:r>
                            </m:sup>
                          </m:sSubSup>
                          <m:r>
                            <a:rPr lang="en-US" i="1">
                              <a:solidFill>
                                <a:srgbClr val="FF0000"/>
                              </a:solidFill>
                              <a:latin typeface="Cambria Math" panose="02040503050406030204" pitchFamily="18" charset="0"/>
                            </a:rPr>
                            <m:t>𝑥</m:t>
                          </m:r>
                        </m:e>
                      </m:d>
                    </m:oMath>
                  </m:oMathPara>
                </a14:m>
                <a:endParaRPr lang="en-US" dirty="0">
                  <a:solidFill>
                    <a:srgbClr val="9900CC"/>
                  </a:solidFill>
                </a:endParaRPr>
              </a:p>
              <a:p>
                <a:endParaRPr lang="en-US" i="1" dirty="0">
                  <a:solidFill>
                    <a:srgbClr val="9900CC"/>
                  </a:solidFill>
                  <a:latin typeface="Cambria Math" panose="02040503050406030204" pitchFamily="18" charset="0"/>
                </a:endParaRPr>
              </a:p>
            </p:txBody>
          </p:sp>
        </mc:Choice>
        <mc:Fallback xmlns="">
          <p:sp>
            <p:nvSpPr>
              <p:cNvPr id="23" name="Content Placeholder 22">
                <a:extLst>
                  <a:ext uri="{FF2B5EF4-FFF2-40B4-BE49-F238E27FC236}">
                    <a16:creationId xmlns:a16="http://schemas.microsoft.com/office/drawing/2014/main" id="{C6D2C62E-31C7-0145-BE8B-7BA8849D89D7}"/>
                  </a:ext>
                </a:extLst>
              </p:cNvPr>
              <p:cNvSpPr>
                <a:spLocks noGrp="1" noRot="1" noChangeAspect="1" noMove="1" noResize="1" noEditPoints="1" noAdjustHandles="1" noChangeArrowheads="1" noChangeShapeType="1" noTextEdit="1"/>
              </p:cNvSpPr>
              <p:nvPr>
                <p:ph idx="1"/>
              </p:nvPr>
            </p:nvSpPr>
            <p:spPr>
              <a:xfrm>
                <a:off x="685800" y="2427302"/>
                <a:ext cx="7772400" cy="3744897"/>
              </a:xfrm>
              <a:blipFill>
                <a:blip r:embed="rId6"/>
                <a:stretch>
                  <a:fillRect l="-1468" b="-131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𝑥</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EBB1476-9603-874A-894B-A7652BDDBAD3}"/>
                  </a:ext>
                </a:extLst>
              </p:cNvPr>
              <p:cNvSpPr/>
              <p:nvPr/>
            </p:nvSpPr>
            <p:spPr>
              <a:xfrm>
                <a:off x="4573794" y="1600200"/>
                <a:ext cx="37920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sz="1800" dirty="0"/>
              </a:p>
            </p:txBody>
          </p:sp>
        </mc:Choice>
        <mc:Fallback xmlns="">
          <p:sp>
            <p:nvSpPr>
              <p:cNvPr id="19" name="Rectangle 18">
                <a:extLst>
                  <a:ext uri="{FF2B5EF4-FFF2-40B4-BE49-F238E27FC236}">
                    <a16:creationId xmlns:a16="http://schemas.microsoft.com/office/drawing/2014/main" id="{0EBB1476-9603-874A-894B-A7652BDDBAD3}"/>
                  </a:ext>
                </a:extLst>
              </p:cNvPr>
              <p:cNvSpPr>
                <a:spLocks noRot="1" noChangeAspect="1" noMove="1" noResize="1" noEditPoints="1" noAdjustHandles="1" noChangeArrowheads="1" noChangeShapeType="1" noTextEdit="1"/>
              </p:cNvSpPr>
              <p:nvPr/>
            </p:nvSpPr>
            <p:spPr>
              <a:xfrm>
                <a:off x="4573794" y="1600200"/>
                <a:ext cx="3792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116117" y="1295400"/>
                <a:ext cx="47904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116117" y="1295400"/>
                <a:ext cx="4790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914CAE7-2C8E-6543-A894-C609A999CA2B}"/>
                  </a:ext>
                </a:extLst>
              </p:cNvPr>
              <p:cNvSpPr/>
              <p:nvPr/>
            </p:nvSpPr>
            <p:spPr>
              <a:xfrm>
                <a:off x="60198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oMath>
                  </m:oMathPara>
                </a14:m>
                <a:endParaRPr lang="en-US" sz="1800" dirty="0"/>
              </a:p>
            </p:txBody>
          </p:sp>
        </mc:Choice>
        <mc:Fallback xmlns="">
          <p:sp>
            <p:nvSpPr>
              <p:cNvPr id="13" name="Rectangle 12">
                <a:extLst>
                  <a:ext uri="{FF2B5EF4-FFF2-40B4-BE49-F238E27FC236}">
                    <a16:creationId xmlns:a16="http://schemas.microsoft.com/office/drawing/2014/main" id="{3914CAE7-2C8E-6543-A894-C609A999CA2B}"/>
                  </a:ext>
                </a:extLst>
              </p:cNvPr>
              <p:cNvSpPr>
                <a:spLocks noRot="1" noChangeAspect="1" noMove="1" noResize="1" noEditPoints="1" noAdjustHandles="1" noChangeArrowheads="1" noChangeShapeType="1" noTextEdit="1"/>
              </p:cNvSpPr>
              <p:nvPr/>
            </p:nvSpPr>
            <p:spPr>
              <a:xfrm>
                <a:off x="6019800" y="838200"/>
                <a:ext cx="513025" cy="369332"/>
              </a:xfrm>
              <a:prstGeom prst="rect">
                <a:avLst/>
              </a:prstGeom>
              <a:blipFill>
                <a:blip r:embed="rId12"/>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48196C8D-DD33-B74C-87FF-ED60FD4241A4}"/>
              </a:ext>
            </a:extLst>
          </p:cNvPr>
          <p:cNvCxnSpPr>
            <a:cxnSpLocks/>
            <a:stCxn id="13" idx="2"/>
          </p:cNvCxnSpPr>
          <p:nvPr/>
        </p:nvCxnSpPr>
        <p:spPr bwMode="auto">
          <a:xfrm flipH="1">
            <a:off x="62718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2A71331-AC1F-6B4E-B77D-B9CD476CEE49}"/>
                  </a:ext>
                </a:extLst>
              </p:cNvPr>
              <p:cNvSpPr/>
              <p:nvPr/>
            </p:nvSpPr>
            <p:spPr>
              <a:xfrm>
                <a:off x="685800" y="1524000"/>
                <a:ext cx="3549370" cy="523220"/>
              </a:xfrm>
              <a:prstGeom prst="rect">
                <a:avLst/>
              </a:prstGeom>
            </p:spPr>
            <p:txBody>
              <a:bodyPr wrap="none">
                <a:spAutoFit/>
              </a:bodyPr>
              <a:lstStyle/>
              <a:p>
                <a:r>
                  <a:rPr lang="en-US" sz="2800" b="0" dirty="0"/>
                  <a:t>Let’s start with </a:t>
                </a:r>
                <a14:m>
                  <m:oMath xmlns:m="http://schemas.openxmlformats.org/officeDocument/2006/math">
                    <m:r>
                      <a:rPr lang="en-US" sz="2800" b="0" i="1" dirty="0" smtClean="0">
                        <a:solidFill>
                          <a:srgbClr val="C00000"/>
                        </a:solidFill>
                        <a:latin typeface="Cambria Math" panose="02040503050406030204" pitchFamily="18" charset="0"/>
                      </a:rPr>
                      <m:t>𝑘</m:t>
                    </m:r>
                    <m:r>
                      <a:rPr lang="en-US" sz="2800" b="0" i="1" dirty="0" smtClean="0">
                        <a:solidFill>
                          <a:srgbClr val="C00000"/>
                        </a:solidFill>
                        <a:latin typeface="Cambria Math" panose="02040503050406030204" pitchFamily="18" charset="0"/>
                      </a:rPr>
                      <m:t>=1</m:t>
                    </m:r>
                  </m:oMath>
                </a14:m>
                <a:endParaRPr lang="en-US" sz="2800" dirty="0"/>
              </a:p>
            </p:txBody>
          </p:sp>
        </mc:Choice>
        <mc:Fallback xmlns="">
          <p:sp>
            <p:nvSpPr>
              <p:cNvPr id="3" name="Rectangle 2">
                <a:extLst>
                  <a:ext uri="{FF2B5EF4-FFF2-40B4-BE49-F238E27FC236}">
                    <a16:creationId xmlns:a16="http://schemas.microsoft.com/office/drawing/2014/main" id="{12A71331-AC1F-6B4E-B77D-B9CD476CEE49}"/>
                  </a:ext>
                </a:extLst>
              </p:cNvPr>
              <p:cNvSpPr>
                <a:spLocks noRot="1" noChangeAspect="1" noMove="1" noResize="1" noEditPoints="1" noAdjustHandles="1" noChangeArrowheads="1" noChangeShapeType="1" noTextEdit="1"/>
              </p:cNvSpPr>
              <p:nvPr/>
            </p:nvSpPr>
            <p:spPr>
              <a:xfrm>
                <a:off x="685800" y="1524000"/>
                <a:ext cx="3549370" cy="523220"/>
              </a:xfrm>
              <a:prstGeom prst="rect">
                <a:avLst/>
              </a:prstGeom>
              <a:blipFill>
                <a:blip r:embed="rId13"/>
                <a:stretch>
                  <a:fillRect l="-3214" t="-14634"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3EEA418-7D5E-8B47-9194-1BE923C77EE7}"/>
                  </a:ext>
                </a:extLst>
              </p:cNvPr>
              <p:cNvSpPr/>
              <p:nvPr/>
            </p:nvSpPr>
            <p:spPr>
              <a:xfrm>
                <a:off x="7010400" y="1905000"/>
                <a:ext cx="56553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r>
                            <a:rPr lang="en-US" sz="1600" b="0" i="1">
                              <a:solidFill>
                                <a:srgbClr val="FF0000"/>
                              </a:solidFill>
                              <a:latin typeface="Cambria Math" panose="02040503050406030204" pitchFamily="18" charset="0"/>
                            </a:rPr>
                            <m:t>𝑒</m:t>
                          </m:r>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1</m:t>
                              </m:r>
                            </m:sub>
                          </m:sSub>
                        </m:den>
                      </m:f>
                    </m:oMath>
                  </m:oMathPara>
                </a14:m>
                <a:endParaRPr lang="en-US" sz="1600" dirty="0">
                  <a:solidFill>
                    <a:srgbClr val="FF0000"/>
                  </a:solidFill>
                </a:endParaRPr>
              </a:p>
            </p:txBody>
          </p:sp>
        </mc:Choice>
        <mc:Fallback xmlns="">
          <p:sp>
            <p:nvSpPr>
              <p:cNvPr id="4" name="Rectangle 3">
                <a:extLst>
                  <a:ext uri="{FF2B5EF4-FFF2-40B4-BE49-F238E27FC236}">
                    <a16:creationId xmlns:a16="http://schemas.microsoft.com/office/drawing/2014/main" id="{33EEA418-7D5E-8B47-9194-1BE923C77EE7}"/>
                  </a:ext>
                </a:extLst>
              </p:cNvPr>
              <p:cNvSpPr>
                <a:spLocks noRot="1" noChangeAspect="1" noMove="1" noResize="1" noEditPoints="1" noAdjustHandles="1" noChangeArrowheads="1" noChangeShapeType="1" noTextEdit="1"/>
              </p:cNvSpPr>
              <p:nvPr/>
            </p:nvSpPr>
            <p:spPr>
              <a:xfrm>
                <a:off x="7010400" y="1905000"/>
                <a:ext cx="565539" cy="600805"/>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4312A564-6CA6-E949-AB8A-8714282E8566}"/>
                  </a:ext>
                </a:extLst>
              </p:cNvPr>
              <p:cNvSpPr/>
              <p:nvPr/>
            </p:nvSpPr>
            <p:spPr>
              <a:xfrm>
                <a:off x="6260785" y="2227424"/>
                <a:ext cx="597215"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1</m:t>
                              </m:r>
                            </m:sub>
                          </m:sSub>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a:solidFill>
                                    <a:srgbClr val="FF0000"/>
                                  </a:solidFill>
                                  <a:latin typeface="Cambria Math" panose="02040503050406030204" pitchFamily="18" charset="0"/>
                                </a:rPr>
                                <m:t>1</m:t>
                              </m:r>
                            </m:sub>
                          </m:sSub>
                        </m:den>
                      </m:f>
                    </m:oMath>
                  </m:oMathPara>
                </a14:m>
                <a:endParaRPr lang="en-US" sz="1600" dirty="0">
                  <a:solidFill>
                    <a:srgbClr val="FF0000"/>
                  </a:solidFill>
                </a:endParaRPr>
              </a:p>
            </p:txBody>
          </p:sp>
        </mc:Choice>
        <mc:Fallback xmlns="">
          <p:sp>
            <p:nvSpPr>
              <p:cNvPr id="17" name="Rectangle 16">
                <a:extLst>
                  <a:ext uri="{FF2B5EF4-FFF2-40B4-BE49-F238E27FC236}">
                    <a16:creationId xmlns:a16="http://schemas.microsoft.com/office/drawing/2014/main" id="{4312A564-6CA6-E949-AB8A-8714282E8566}"/>
                  </a:ext>
                </a:extLst>
              </p:cNvPr>
              <p:cNvSpPr>
                <a:spLocks noRot="1" noChangeAspect="1" noMove="1" noResize="1" noEditPoints="1" noAdjustHandles="1" noChangeArrowheads="1" noChangeShapeType="1" noTextEdit="1"/>
              </p:cNvSpPr>
              <p:nvPr/>
            </p:nvSpPr>
            <p:spPr>
              <a:xfrm>
                <a:off x="6260785" y="2227424"/>
                <a:ext cx="597215" cy="60080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1916971-8882-4A40-8C02-CD797C685A78}"/>
                  </a:ext>
                </a:extLst>
              </p:cNvPr>
              <p:cNvSpPr/>
              <p:nvPr/>
            </p:nvSpPr>
            <p:spPr>
              <a:xfrm>
                <a:off x="4876800" y="4953000"/>
                <a:ext cx="4073103" cy="727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rgbClr val="FF0000"/>
                              </a:solidFill>
                              <a:latin typeface="Cambria Math" panose="02040503050406030204" pitchFamily="18" charset="0"/>
                            </a:rPr>
                          </m:ctrlPr>
                        </m:fPr>
                        <m:num>
                          <m:r>
                            <a:rPr lang="en-US" sz="2000" b="0" i="1">
                              <a:solidFill>
                                <a:srgbClr val="FF0000"/>
                              </a:solidFill>
                              <a:latin typeface="Cambria Math" panose="02040503050406030204" pitchFamily="18" charset="0"/>
                            </a:rPr>
                            <m:t>𝜕</m:t>
                          </m:r>
                          <m:r>
                            <a:rPr lang="en-US" sz="2000" b="0" i="1">
                              <a:solidFill>
                                <a:srgbClr val="FF0000"/>
                              </a:solidFill>
                              <a:latin typeface="Cambria Math" panose="02040503050406030204" pitchFamily="18" charset="0"/>
                            </a:rPr>
                            <m:t>𝑒</m:t>
                          </m:r>
                        </m:num>
                        <m:den>
                          <m:r>
                            <a:rPr lang="en-US" sz="2000" b="0" i="1">
                              <a:solidFill>
                                <a:srgbClr val="FF0000"/>
                              </a:solidFill>
                              <a:latin typeface="Cambria Math" panose="02040503050406030204" pitchFamily="18" charset="0"/>
                            </a:rPr>
                            <m:t>𝜕</m:t>
                          </m:r>
                          <m:sSub>
                            <m:sSubPr>
                              <m:ctrlPr>
                                <a:rPr lang="en-US" sz="2000" b="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h</m:t>
                              </m:r>
                            </m:e>
                            <m:sub>
                              <m:r>
                                <a:rPr lang="en-US" sz="2000" b="0" i="1">
                                  <a:solidFill>
                                    <a:srgbClr val="FF0000"/>
                                  </a:solidFill>
                                  <a:latin typeface="Cambria Math" panose="02040503050406030204" pitchFamily="18" charset="0"/>
                                </a:rPr>
                                <m:t>1</m:t>
                              </m:r>
                            </m:sub>
                          </m:sSub>
                        </m:den>
                      </m:f>
                      <m:r>
                        <a:rPr lang="en-US" sz="2000" b="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m:t>
                      </m:r>
                      <m:r>
                        <a:rPr lang="en-US" sz="2000" b="0" i="1">
                          <a:solidFill>
                            <a:srgbClr val="FF0000"/>
                          </a:solidFill>
                          <a:latin typeface="Cambria Math" panose="02040503050406030204" pitchFamily="18" charset="0"/>
                        </a:rPr>
                        <m:t>2</m:t>
                      </m:r>
                      <m:d>
                        <m:dPr>
                          <m:ctrlPr>
                            <a:rPr lang="en-US" sz="2000" b="0" i="1">
                              <a:solidFill>
                                <a:srgbClr val="FF0000"/>
                              </a:solidFill>
                              <a:latin typeface="Cambria Math" panose="02040503050406030204" pitchFamily="18" charset="0"/>
                            </a:rPr>
                          </m:ctrlPr>
                        </m:dPr>
                        <m:e>
                          <m:r>
                            <a:rPr lang="en-US" sz="2000" b="0" i="1">
                              <a:solidFill>
                                <a:srgbClr val="FF0000"/>
                              </a:solidFill>
                              <a:latin typeface="Cambria Math" panose="02040503050406030204" pitchFamily="18" charset="0"/>
                            </a:rPr>
                            <m:t>𝑦</m:t>
                          </m:r>
                          <m:r>
                            <a:rPr lang="en-US" sz="2000" b="0" i="1">
                              <a:solidFill>
                                <a:srgbClr val="FF0000"/>
                              </a:solidFill>
                              <a:latin typeface="Cambria Math" panose="02040503050406030204" pitchFamily="18" charset="0"/>
                            </a:rPr>
                            <m:t>−</m:t>
                          </m:r>
                          <m:sSub>
                            <m:sSubPr>
                              <m:ctrlPr>
                                <a:rPr lang="en-US" sz="2000" b="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h</m:t>
                              </m:r>
                            </m:e>
                            <m:sub>
                              <m:r>
                                <a:rPr lang="en-US" sz="2000" b="0" i="1">
                                  <a:solidFill>
                                    <a:srgbClr val="FF0000"/>
                                  </a:solidFill>
                                  <a:latin typeface="Cambria Math" panose="02040503050406030204" pitchFamily="18" charset="0"/>
                                </a:rPr>
                                <m:t>1</m:t>
                              </m:r>
                            </m:sub>
                          </m:sSub>
                        </m:e>
                      </m:d>
                      <m:r>
                        <a:rPr lang="en-US" sz="2000" b="0" i="1" smtClean="0">
                          <a:solidFill>
                            <a:srgbClr val="FF0000"/>
                          </a:solidFill>
                          <a:latin typeface="Cambria Math" panose="02040503050406030204" pitchFamily="18" charset="0"/>
                        </a:rPr>
                        <m:t>=−</m:t>
                      </m:r>
                      <m:r>
                        <a:rPr lang="en-US" sz="2000" b="0" i="1">
                          <a:solidFill>
                            <a:srgbClr val="FF0000"/>
                          </a:solidFill>
                          <a:latin typeface="Cambria Math" panose="02040503050406030204" pitchFamily="18" charset="0"/>
                        </a:rPr>
                        <m:t>2</m:t>
                      </m:r>
                      <m:d>
                        <m:dPr>
                          <m:ctrlPr>
                            <a:rPr lang="en-US" sz="2000" b="0" i="1">
                              <a:solidFill>
                                <a:srgbClr val="FF0000"/>
                              </a:solidFill>
                              <a:latin typeface="Cambria Math" panose="02040503050406030204" pitchFamily="18" charset="0"/>
                            </a:rPr>
                          </m:ctrlPr>
                        </m:dPr>
                        <m:e>
                          <m:r>
                            <a:rPr lang="en-US" sz="2000" b="0" i="1">
                              <a:solidFill>
                                <a:srgbClr val="FF0000"/>
                              </a:solidFill>
                              <a:latin typeface="Cambria Math" panose="02040503050406030204" pitchFamily="18" charset="0"/>
                            </a:rPr>
                            <m:t>𝑦</m:t>
                          </m:r>
                          <m:r>
                            <a:rPr lang="en-US" sz="2000" b="0" i="1">
                              <a:solidFill>
                                <a:srgbClr val="FF0000"/>
                              </a:solidFill>
                              <a:latin typeface="Cambria Math" panose="02040503050406030204" pitchFamily="18" charset="0"/>
                            </a:rPr>
                            <m:t>−</m:t>
                          </m:r>
                          <m:sSubSup>
                            <m:sSubSupPr>
                              <m:ctrlPr>
                                <a:rPr lang="en-US" sz="2000" i="1">
                                  <a:solidFill>
                                    <a:srgbClr val="FF0000"/>
                                  </a:solidFill>
                                  <a:latin typeface="Cambria Math" panose="02040503050406030204" pitchFamily="18" charset="0"/>
                                </a:rPr>
                              </m:ctrlPr>
                            </m:sSubSup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1</m:t>
                              </m:r>
                            </m:sub>
                            <m:sup>
                              <m:r>
                                <a:rPr lang="en-US" sz="2000" i="1">
                                  <a:solidFill>
                                    <a:srgbClr val="FF0000"/>
                                  </a:solidFill>
                                  <a:latin typeface="Cambria Math" panose="02040503050406030204" pitchFamily="18" charset="0"/>
                                </a:rPr>
                                <m:t>𝑇</m:t>
                              </m:r>
                            </m:sup>
                          </m:sSubSup>
                          <m:r>
                            <a:rPr lang="en-US" sz="2000" i="1">
                              <a:solidFill>
                                <a:srgbClr val="FF0000"/>
                              </a:solidFill>
                              <a:latin typeface="Cambria Math" panose="02040503050406030204" pitchFamily="18" charset="0"/>
                            </a:rPr>
                            <m:t>𝑥</m:t>
                          </m:r>
                        </m:e>
                      </m:d>
                    </m:oMath>
                  </m:oMathPara>
                </a14:m>
                <a:endParaRPr lang="en-US" sz="2000" dirty="0">
                  <a:solidFill>
                    <a:srgbClr val="FF0000"/>
                  </a:solidFill>
                </a:endParaRPr>
              </a:p>
            </p:txBody>
          </p:sp>
        </mc:Choice>
        <mc:Fallback xmlns="">
          <p:sp>
            <p:nvSpPr>
              <p:cNvPr id="5" name="Rectangle 4">
                <a:extLst>
                  <a:ext uri="{FF2B5EF4-FFF2-40B4-BE49-F238E27FC236}">
                    <a16:creationId xmlns:a16="http://schemas.microsoft.com/office/drawing/2014/main" id="{51916971-8882-4A40-8C02-CD797C685A78}"/>
                  </a:ext>
                </a:extLst>
              </p:cNvPr>
              <p:cNvSpPr>
                <a:spLocks noRot="1" noChangeAspect="1" noMove="1" noResize="1" noEditPoints="1" noAdjustHandles="1" noChangeArrowheads="1" noChangeShapeType="1" noTextEdit="1"/>
              </p:cNvSpPr>
              <p:nvPr/>
            </p:nvSpPr>
            <p:spPr>
              <a:xfrm>
                <a:off x="4876800" y="4953000"/>
                <a:ext cx="4073103" cy="727892"/>
              </a:xfrm>
              <a:prstGeom prst="rect">
                <a:avLst/>
              </a:prstGeom>
              <a:blipFill>
                <a:blip r:embed="rId16"/>
                <a:stretch>
                  <a:fillRect b="-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593D2B7-F5B1-774E-9E5F-10C00C94EDDF}"/>
                  </a:ext>
                </a:extLst>
              </p:cNvPr>
              <p:cNvSpPr/>
              <p:nvPr/>
            </p:nvSpPr>
            <p:spPr>
              <a:xfrm>
                <a:off x="4876800" y="4343400"/>
                <a:ext cx="1177566" cy="727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000" b="0" i="1" smtClean="0">
                              <a:solidFill>
                                <a:srgbClr val="FF0000"/>
                              </a:solidFill>
                              <a:latin typeface="Cambria Math" panose="02040503050406030204" pitchFamily="18" charset="0"/>
                            </a:rPr>
                          </m:ctrlPr>
                        </m:fPr>
                        <m:num>
                          <m:r>
                            <a:rPr lang="en-US" sz="2000" b="0" i="1">
                              <a:solidFill>
                                <a:srgbClr val="FF0000"/>
                              </a:solidFill>
                              <a:latin typeface="Cambria Math" panose="02040503050406030204" pitchFamily="18" charset="0"/>
                            </a:rPr>
                            <m:t>𝜕</m:t>
                          </m:r>
                          <m:sSub>
                            <m:sSubPr>
                              <m:ctrlPr>
                                <a:rPr lang="en-US" sz="2000" b="0" i="1">
                                  <a:solidFill>
                                    <a:srgbClr val="FF0000"/>
                                  </a:solidFill>
                                  <a:latin typeface="Cambria Math" panose="02040503050406030204" pitchFamily="18" charset="0"/>
                                </a:rPr>
                              </m:ctrlPr>
                            </m:sSubPr>
                            <m:e>
                              <m:r>
                                <a:rPr lang="en-US" sz="2000" b="0" i="1">
                                  <a:solidFill>
                                    <a:srgbClr val="FF0000"/>
                                  </a:solidFill>
                                  <a:latin typeface="Cambria Math" panose="02040503050406030204" pitchFamily="18" charset="0"/>
                                </a:rPr>
                                <m:t>h</m:t>
                              </m:r>
                            </m:e>
                            <m:sub>
                              <m:r>
                                <a:rPr lang="en-US" sz="2000" b="0" i="1">
                                  <a:solidFill>
                                    <a:srgbClr val="FF0000"/>
                                  </a:solidFill>
                                  <a:latin typeface="Cambria Math" panose="02040503050406030204" pitchFamily="18" charset="0"/>
                                </a:rPr>
                                <m:t>1</m:t>
                              </m:r>
                            </m:sub>
                          </m:sSub>
                        </m:num>
                        <m:den>
                          <m:r>
                            <a:rPr lang="en-US" sz="2000" b="0" i="1">
                              <a:solidFill>
                                <a:srgbClr val="FF0000"/>
                              </a:solidFill>
                              <a:latin typeface="Cambria Math" panose="02040503050406030204" pitchFamily="18" charset="0"/>
                            </a:rPr>
                            <m:t>𝜕</m:t>
                          </m:r>
                          <m:sSub>
                            <m:sSubPr>
                              <m:ctrlPr>
                                <a:rPr lang="en-US" sz="2000" b="0" i="1">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𝑤</m:t>
                              </m:r>
                            </m:e>
                            <m:sub>
                              <m:r>
                                <a:rPr lang="en-US" sz="2000" b="0" i="1">
                                  <a:solidFill>
                                    <a:srgbClr val="FF0000"/>
                                  </a:solidFill>
                                  <a:latin typeface="Cambria Math" panose="02040503050406030204" pitchFamily="18" charset="0"/>
                                </a:rPr>
                                <m:t>1</m:t>
                              </m:r>
                            </m:sub>
                          </m:sSub>
                        </m:den>
                      </m:f>
                      <m:r>
                        <a:rPr lang="en-US" sz="2000" b="0" i="1">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rPr>
                        <m:t>𝑥</m:t>
                      </m:r>
                    </m:oMath>
                  </m:oMathPara>
                </a14:m>
                <a:endParaRPr lang="en-US" sz="2000" dirty="0">
                  <a:solidFill>
                    <a:srgbClr val="FF0000"/>
                  </a:solidFill>
                </a:endParaRPr>
              </a:p>
            </p:txBody>
          </p:sp>
        </mc:Choice>
        <mc:Fallback xmlns="">
          <p:sp>
            <p:nvSpPr>
              <p:cNvPr id="18" name="Rectangle 17">
                <a:extLst>
                  <a:ext uri="{FF2B5EF4-FFF2-40B4-BE49-F238E27FC236}">
                    <a16:creationId xmlns:a16="http://schemas.microsoft.com/office/drawing/2014/main" id="{C593D2B7-F5B1-774E-9E5F-10C00C94EDDF}"/>
                  </a:ext>
                </a:extLst>
              </p:cNvPr>
              <p:cNvSpPr>
                <a:spLocks noRot="1" noChangeAspect="1" noMove="1" noResize="1" noEditPoints="1" noAdjustHandles="1" noChangeArrowheads="1" noChangeShapeType="1" noTextEdit="1"/>
              </p:cNvSpPr>
              <p:nvPr/>
            </p:nvSpPr>
            <p:spPr>
              <a:xfrm>
                <a:off x="4876800" y="4343400"/>
                <a:ext cx="1177566" cy="727892"/>
              </a:xfrm>
              <a:prstGeom prst="rect">
                <a:avLst/>
              </a:prstGeom>
              <a:blipFill>
                <a:blip r:embed="rId17"/>
                <a:stretch>
                  <a:fillRect b="-172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13CC24F-52F4-3945-9D42-30A35B66FA77}"/>
              </a:ext>
            </a:extLst>
          </p:cNvPr>
          <p:cNvSpPr/>
          <p:nvPr/>
        </p:nvSpPr>
        <p:spPr bwMode="auto">
          <a:xfrm>
            <a:off x="3810000" y="2955316"/>
            <a:ext cx="609600"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2" name="Rectangle 21">
            <a:extLst>
              <a:ext uri="{FF2B5EF4-FFF2-40B4-BE49-F238E27FC236}">
                <a16:creationId xmlns:a16="http://schemas.microsoft.com/office/drawing/2014/main" id="{2DBF0293-DEE0-1746-98D7-2D11C50CC673}"/>
              </a:ext>
            </a:extLst>
          </p:cNvPr>
          <p:cNvSpPr/>
          <p:nvPr/>
        </p:nvSpPr>
        <p:spPr bwMode="auto">
          <a:xfrm>
            <a:off x="4419600" y="2971800"/>
            <a:ext cx="609600"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4" name="Rectangle 23">
            <a:extLst>
              <a:ext uri="{FF2B5EF4-FFF2-40B4-BE49-F238E27FC236}">
                <a16:creationId xmlns:a16="http://schemas.microsoft.com/office/drawing/2014/main" id="{06EF71CB-BA7B-1B4B-8800-C9E1A82C4240}"/>
              </a:ext>
            </a:extLst>
          </p:cNvPr>
          <p:cNvSpPr/>
          <p:nvPr/>
        </p:nvSpPr>
        <p:spPr bwMode="auto">
          <a:xfrm>
            <a:off x="4419599" y="5666018"/>
            <a:ext cx="2696517"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5" name="Rectangle 24">
            <a:extLst>
              <a:ext uri="{FF2B5EF4-FFF2-40B4-BE49-F238E27FC236}">
                <a16:creationId xmlns:a16="http://schemas.microsoft.com/office/drawing/2014/main" id="{C291C9E4-5332-4A44-B766-FEE0F0FF0B9F}"/>
              </a:ext>
            </a:extLst>
          </p:cNvPr>
          <p:cNvSpPr/>
          <p:nvPr/>
        </p:nvSpPr>
        <p:spPr bwMode="auto">
          <a:xfrm>
            <a:off x="5690617" y="4953000"/>
            <a:ext cx="3140957"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27" name="Rectangle 26">
            <a:extLst>
              <a:ext uri="{FF2B5EF4-FFF2-40B4-BE49-F238E27FC236}">
                <a16:creationId xmlns:a16="http://schemas.microsoft.com/office/drawing/2014/main" id="{3BA11AD2-A72D-BE4E-B8A9-47DF63545A7F}"/>
              </a:ext>
            </a:extLst>
          </p:cNvPr>
          <p:cNvSpPr/>
          <p:nvPr/>
        </p:nvSpPr>
        <p:spPr bwMode="auto">
          <a:xfrm>
            <a:off x="5749781" y="4552382"/>
            <a:ext cx="1366335" cy="55301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7" name="Oval 6">
            <a:extLst>
              <a:ext uri="{FF2B5EF4-FFF2-40B4-BE49-F238E27FC236}">
                <a16:creationId xmlns:a16="http://schemas.microsoft.com/office/drawing/2014/main" id="{E55861D6-8F6A-AC45-8A46-00DBF463B43C}"/>
              </a:ext>
            </a:extLst>
          </p:cNvPr>
          <p:cNvSpPr/>
          <p:nvPr/>
        </p:nvSpPr>
        <p:spPr bwMode="auto">
          <a:xfrm>
            <a:off x="6019800" y="898278"/>
            <a:ext cx="478459" cy="30925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246484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p:bldP spid="17" grpId="0"/>
      <p:bldP spid="5" grpId="0"/>
      <p:bldP spid="18" grpId="0"/>
      <p:bldP spid="6" grpId="0" animBg="1"/>
      <p:bldP spid="22" grpId="0" animBg="1"/>
      <p:bldP spid="24" grpId="0" animBg="1"/>
      <p:bldP spid="25" grpId="0" animBg="1"/>
      <p:bldP spid="27"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FDBC7C0-25CE-1C47-A018-968666562483}"/>
              </a:ext>
            </a:extLst>
          </p:cNvPr>
          <p:cNvCxnSpPr/>
          <p:nvPr/>
        </p:nvCxnSpPr>
        <p:spPr bwMode="auto">
          <a:xfrm>
            <a:off x="2895600" y="1796249"/>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C6D2C62E-31C7-0145-BE8B-7BA8849D89D7}"/>
                  </a:ext>
                </a:extLst>
              </p:cNvPr>
              <p:cNvSpPr>
                <a:spLocks noGrp="1"/>
              </p:cNvSpPr>
              <p:nvPr>
                <p:ph idx="1"/>
              </p:nvPr>
            </p:nvSpPr>
            <p:spPr>
              <a:xfrm>
                <a:off x="457200" y="2209800"/>
                <a:ext cx="9969846" cy="3744897"/>
              </a:xfrm>
            </p:spPr>
            <p:txBody>
              <a:bodyPr/>
              <a:lstStyle/>
              <a:p>
                <a:r>
                  <a:rPr lang="en-US" dirty="0"/>
                  <a:t> </a:t>
                </a:r>
                <a14:m>
                  <m:oMath xmlns:m="http://schemas.openxmlformats.org/officeDocument/2006/math">
                    <m:r>
                      <a:rPr lang="en-US" i="1" smtClean="0">
                        <a:solidFill>
                          <a:srgbClr val="9900CC"/>
                        </a:solidFill>
                        <a:latin typeface="Cambria Math" panose="02040503050406030204" pitchFamily="18" charset="0"/>
                      </a:rPr>
                      <m:t>𝑒</m:t>
                    </m:r>
                    <m:r>
                      <a:rPr lang="en-US" i="1" smtClean="0">
                        <a:solidFill>
                          <a:srgbClr val="9900CC"/>
                        </a:solidFill>
                        <a:latin typeface="Cambria Math" panose="02040503050406030204" pitchFamily="18" charset="0"/>
                      </a:rPr>
                      <m:t>=</m:t>
                    </m:r>
                    <m:r>
                      <a:rPr lang="en-US" i="1" smtClean="0">
                        <a:solidFill>
                          <a:srgbClr val="9900CC"/>
                        </a:solidFill>
                        <a:latin typeface="Cambria Math" panose="02040503050406030204" pitchFamily="18" charset="0"/>
                      </a:rPr>
                      <m:t>𝑙</m:t>
                    </m:r>
                    <m:d>
                      <m:dPr>
                        <m:ctrlPr>
                          <a:rPr lang="en-US" i="1">
                            <a:solidFill>
                              <a:srgbClr val="9900CC"/>
                            </a:solidFill>
                            <a:latin typeface="Cambria Math" panose="02040503050406030204" pitchFamily="18" charset="0"/>
                          </a:rPr>
                        </m:ctrlPr>
                      </m:dPr>
                      <m:e>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𝑓</m:t>
                            </m:r>
                          </m:e>
                          <m:sub>
                            <m:r>
                              <a:rPr lang="en-US" b="0" i="1" smtClean="0">
                                <a:solidFill>
                                  <a:srgbClr val="9900CC"/>
                                </a:solidFill>
                                <a:latin typeface="Cambria Math" panose="02040503050406030204" pitchFamily="18" charset="0"/>
                              </a:rPr>
                              <m:t>2</m:t>
                            </m:r>
                          </m:sub>
                        </m:sSub>
                        <m:r>
                          <a:rPr lang="en-US" i="1">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𝑓</m:t>
                            </m:r>
                          </m:e>
                          <m:sub>
                            <m:r>
                              <a:rPr lang="en-US" b="0" i="1" smtClean="0">
                                <a:solidFill>
                                  <a:srgbClr val="9900CC"/>
                                </a:solidFill>
                                <a:latin typeface="Cambria Math" panose="02040503050406030204" pitchFamily="18" charset="0"/>
                              </a:rPr>
                              <m:t>1</m:t>
                            </m:r>
                          </m:sub>
                        </m:sSub>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1</m:t>
                            </m:r>
                          </m:sub>
                        </m:sSub>
                        <m:r>
                          <a:rPr lang="en-US" b="0" i="1" smtClean="0">
                            <a:solidFill>
                              <a:srgbClr val="9900CC"/>
                            </a:solidFill>
                            <a:latin typeface="Cambria Math" panose="02040503050406030204" pitchFamily="18" charset="0"/>
                          </a:rPr>
                          <m:t>)</m:t>
                        </m:r>
                        <m:r>
                          <a:rPr lang="en-US" i="1">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2</m:t>
                            </m:r>
                          </m:sub>
                        </m:sSub>
                        <m:r>
                          <a:rPr lang="en-US" i="1">
                            <a:solidFill>
                              <a:srgbClr val="9900CC"/>
                            </a:solidFill>
                            <a:latin typeface="Cambria Math" panose="02040503050406030204" pitchFamily="18" charset="0"/>
                          </a:rPr>
                          <m:t>)</m:t>
                        </m:r>
                      </m:e>
                    </m:d>
                  </m:oMath>
                </a14:m>
                <a:endParaRPr lang="en-US" dirty="0"/>
              </a:p>
              <a:p>
                <a:endParaRPr lang="en-US" sz="1400" dirty="0"/>
              </a:p>
              <a:p>
                <a:pPr algn="ctr"/>
                <a:r>
                  <a:rPr lang="en-US" dirty="0"/>
                  <a:t>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2</m:t>
                            </m:r>
                          </m:sub>
                        </m:sSub>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2</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2</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2</m:t>
                            </m:r>
                          </m:sub>
                        </m:sSub>
                      </m:den>
                    </m:f>
                    <m:r>
                      <a:rPr lang="en-US" b="0" i="1" smtClean="0">
                        <a:solidFill>
                          <a:srgbClr val="FF0000"/>
                        </a:solidFill>
                        <a:latin typeface="Cambria Math" panose="02040503050406030204" pitchFamily="18" charset="0"/>
                      </a:rPr>
                      <m:t>                  </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2</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2</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1</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1</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den>
                    </m:f>
                  </m:oMath>
                </a14:m>
                <a:endParaRPr lang="en-US" dirty="0"/>
              </a:p>
              <a:p>
                <a:endParaRPr lang="en-US" sz="2000" i="1" dirty="0">
                  <a:latin typeface="Cambria Math" panose="02040503050406030204" pitchFamily="18" charset="0"/>
                </a:endParaRPr>
              </a:p>
            </p:txBody>
          </p:sp>
        </mc:Choice>
        <mc:Fallback xmlns="">
          <p:sp>
            <p:nvSpPr>
              <p:cNvPr id="23" name="Content Placeholder 22">
                <a:extLst>
                  <a:ext uri="{FF2B5EF4-FFF2-40B4-BE49-F238E27FC236}">
                    <a16:creationId xmlns:a16="http://schemas.microsoft.com/office/drawing/2014/main" id="{C6D2C62E-31C7-0145-BE8B-7BA8849D89D7}"/>
                  </a:ext>
                </a:extLst>
              </p:cNvPr>
              <p:cNvSpPr>
                <a:spLocks noGrp="1" noRot="1" noChangeAspect="1" noMove="1" noResize="1" noEditPoints="1" noAdjustHandles="1" noChangeArrowheads="1" noChangeShapeType="1" noTextEdit="1"/>
              </p:cNvSpPr>
              <p:nvPr>
                <p:ph idx="1"/>
              </p:nvPr>
            </p:nvSpPr>
            <p:spPr>
              <a:xfrm>
                <a:off x="457200" y="2209800"/>
                <a:ext cx="9969846" cy="3744897"/>
              </a:xfr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EFF2309-8B1F-074E-B825-9FFDA94819E6}"/>
                  </a:ext>
                </a:extLst>
              </p:cNvPr>
              <p:cNvSpPr/>
              <p:nvPr/>
            </p:nvSpPr>
            <p:spPr bwMode="auto">
              <a:xfrm>
                <a:off x="3395161"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𝑥</m:t>
                      </m:r>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1</m:t>
                          </m:r>
                        </m:sub>
                      </m:sSub>
                      <m:r>
                        <a:rPr lang="en-US" sz="1800" b="0" i="1">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9" name="Oval 8">
                <a:extLst>
                  <a:ext uri="{FF2B5EF4-FFF2-40B4-BE49-F238E27FC236}">
                    <a16:creationId xmlns:a16="http://schemas.microsoft.com/office/drawing/2014/main" id="{AEFF2309-8B1F-074E-B825-9FFDA94819E6}"/>
                  </a:ext>
                </a:extLst>
              </p:cNvPr>
              <p:cNvSpPr>
                <a:spLocks noRot="1" noChangeAspect="1" noMove="1" noResize="1" noEditPoints="1" noAdjustHandles="1" noChangeArrowheads="1" noChangeShapeType="1" noTextEdit="1"/>
              </p:cNvSpPr>
              <p:nvPr/>
            </p:nvSpPr>
            <p:spPr bwMode="auto">
              <a:xfrm>
                <a:off x="3395161" y="1458897"/>
                <a:ext cx="1611691" cy="67470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827947-D5C4-F84C-9FD0-F4782DA47D3B}"/>
                  </a:ext>
                </a:extLst>
              </p:cNvPr>
              <p:cNvSpPr/>
              <p:nvPr/>
            </p:nvSpPr>
            <p:spPr>
              <a:xfrm>
                <a:off x="2501312" y="1627623"/>
                <a:ext cx="37920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sz="1800" dirty="0"/>
              </a:p>
            </p:txBody>
          </p:sp>
        </mc:Choice>
        <mc:Fallback xmlns="">
          <p:sp>
            <p:nvSpPr>
              <p:cNvPr id="17" name="Rectangle 16">
                <a:extLst>
                  <a:ext uri="{FF2B5EF4-FFF2-40B4-BE49-F238E27FC236}">
                    <a16:creationId xmlns:a16="http://schemas.microsoft.com/office/drawing/2014/main" id="{77827947-D5C4-F84C-9FD0-F4782DA47D3B}"/>
                  </a:ext>
                </a:extLst>
              </p:cNvPr>
              <p:cNvSpPr>
                <a:spLocks noRot="1" noChangeAspect="1" noMove="1" noResize="1" noEditPoints="1" noAdjustHandles="1" noChangeArrowheads="1" noChangeShapeType="1" noTextEdit="1"/>
              </p:cNvSpPr>
              <p:nvPr/>
            </p:nvSpPr>
            <p:spPr>
              <a:xfrm>
                <a:off x="2501312" y="1627623"/>
                <a:ext cx="3792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B8762E0-E4C8-494F-B4D9-EFCB9A44658A}"/>
                  </a:ext>
                </a:extLst>
              </p:cNvPr>
              <p:cNvSpPr/>
              <p:nvPr/>
            </p:nvSpPr>
            <p:spPr>
              <a:xfrm>
                <a:off x="4901125" y="1318165"/>
                <a:ext cx="47904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oMath>
                  </m:oMathPara>
                </a14:m>
                <a:endParaRPr lang="en-US" sz="1800" dirty="0"/>
              </a:p>
            </p:txBody>
          </p:sp>
        </mc:Choice>
        <mc:Fallback xmlns="">
          <p:sp>
            <p:nvSpPr>
              <p:cNvPr id="18" name="Rectangle 17">
                <a:extLst>
                  <a:ext uri="{FF2B5EF4-FFF2-40B4-BE49-F238E27FC236}">
                    <a16:creationId xmlns:a16="http://schemas.microsoft.com/office/drawing/2014/main" id="{FB8762E0-E4C8-494F-B4D9-EFCB9A44658A}"/>
                  </a:ext>
                </a:extLst>
              </p:cNvPr>
              <p:cNvSpPr>
                <a:spLocks noRot="1" noChangeAspect="1" noMove="1" noResize="1" noEditPoints="1" noAdjustHandles="1" noChangeArrowheads="1" noChangeShapeType="1" noTextEdit="1"/>
              </p:cNvSpPr>
              <p:nvPr/>
            </p:nvSpPr>
            <p:spPr>
              <a:xfrm>
                <a:off x="4901125" y="1318165"/>
                <a:ext cx="4790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113457" y="1295400"/>
                <a:ext cx="48436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113457" y="1295400"/>
                <a:ext cx="48436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91B5419-0DE0-864B-BBED-D6F3FF33249E}"/>
                  </a:ext>
                </a:extLst>
              </p:cNvPr>
              <p:cNvSpPr/>
              <p:nvPr/>
            </p:nvSpPr>
            <p:spPr>
              <a:xfrm>
                <a:off x="60198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oMath>
                  </m:oMathPara>
                </a14:m>
                <a:endParaRPr lang="en-US" sz="1800" dirty="0"/>
              </a:p>
            </p:txBody>
          </p:sp>
        </mc:Choice>
        <mc:Fallback xmlns="">
          <p:sp>
            <p:nvSpPr>
              <p:cNvPr id="19" name="Rectangle 18">
                <a:extLst>
                  <a:ext uri="{FF2B5EF4-FFF2-40B4-BE49-F238E27FC236}">
                    <a16:creationId xmlns:a16="http://schemas.microsoft.com/office/drawing/2014/main" id="{F91B5419-0DE0-864B-BBED-D6F3FF33249E}"/>
                  </a:ext>
                </a:extLst>
              </p:cNvPr>
              <p:cNvSpPr>
                <a:spLocks noRot="1" noChangeAspect="1" noMove="1" noResize="1" noEditPoints="1" noAdjustHandles="1" noChangeArrowheads="1" noChangeShapeType="1" noTextEdit="1"/>
              </p:cNvSpPr>
              <p:nvPr/>
            </p:nvSpPr>
            <p:spPr>
              <a:xfrm>
                <a:off x="6019800" y="838200"/>
                <a:ext cx="513025" cy="369332"/>
              </a:xfrm>
              <a:prstGeom prst="rect">
                <a:avLst/>
              </a:prstGeom>
              <a:blipFill>
                <a:blip r:embed="rId13"/>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DB7DEBD-5FFA-1741-ADCE-55F9168FFCA3}"/>
              </a:ext>
            </a:extLst>
          </p:cNvPr>
          <p:cNvCxnSpPr>
            <a:cxnSpLocks/>
            <a:stCxn id="19" idx="2"/>
          </p:cNvCxnSpPr>
          <p:nvPr/>
        </p:nvCxnSpPr>
        <p:spPr bwMode="auto">
          <a:xfrm flipH="1">
            <a:off x="62718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C5D8430-409F-DA46-B746-807DA014DA23}"/>
                  </a:ext>
                </a:extLst>
              </p:cNvPr>
              <p:cNvSpPr/>
              <p:nvPr/>
            </p:nvSpPr>
            <p:spPr>
              <a:xfrm>
                <a:off x="3958146" y="870259"/>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oMath>
                  </m:oMathPara>
                </a14:m>
                <a:endParaRPr lang="en-US" sz="1800" dirty="0"/>
              </a:p>
            </p:txBody>
          </p:sp>
        </mc:Choice>
        <mc:Fallback xmlns="">
          <p:sp>
            <p:nvSpPr>
              <p:cNvPr id="24" name="Rectangle 23">
                <a:extLst>
                  <a:ext uri="{FF2B5EF4-FFF2-40B4-BE49-F238E27FC236}">
                    <a16:creationId xmlns:a16="http://schemas.microsoft.com/office/drawing/2014/main" id="{0C5D8430-409F-DA46-B746-807DA014DA23}"/>
                  </a:ext>
                </a:extLst>
              </p:cNvPr>
              <p:cNvSpPr>
                <a:spLocks noRot="1" noChangeAspect="1" noMove="1" noResize="1" noEditPoints="1" noAdjustHandles="1" noChangeArrowheads="1" noChangeShapeType="1" noTextEdit="1"/>
              </p:cNvSpPr>
              <p:nvPr/>
            </p:nvSpPr>
            <p:spPr>
              <a:xfrm>
                <a:off x="3958146" y="870259"/>
                <a:ext cx="513025" cy="369332"/>
              </a:xfrm>
              <a:prstGeom prst="rect">
                <a:avLst/>
              </a:prstGeom>
              <a:blipFill>
                <a:blip r:embed="rId1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985960E7-AFC0-2942-A93A-823AF204E884}"/>
              </a:ext>
            </a:extLst>
          </p:cNvPr>
          <p:cNvCxnSpPr>
            <a:cxnSpLocks/>
            <a:stCxn id="24" idx="2"/>
          </p:cNvCxnSpPr>
          <p:nvPr/>
        </p:nvCxnSpPr>
        <p:spPr bwMode="auto">
          <a:xfrm flipH="1">
            <a:off x="4210217" y="1239591"/>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A88DAF2-4F16-794A-9548-F4E66023E862}"/>
                  </a:ext>
                </a:extLst>
              </p:cNvPr>
              <p:cNvSpPr/>
              <p:nvPr/>
            </p:nvSpPr>
            <p:spPr>
              <a:xfrm>
                <a:off x="812679" y="1534180"/>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panose="02040503050406030204" pitchFamily="18" charset="0"/>
                        </a:rPr>
                        <m:t>𝑘</m:t>
                      </m:r>
                      <m:r>
                        <a:rPr lang="en-US" sz="2800" b="0" i="1" dirty="0" smtClean="0">
                          <a:solidFill>
                            <a:srgbClr val="C00000"/>
                          </a:solidFill>
                          <a:latin typeface="Cambria Math" panose="02040503050406030204" pitchFamily="18" charset="0"/>
                        </a:rPr>
                        <m:t>=2</m:t>
                      </m:r>
                    </m:oMath>
                  </m:oMathPara>
                </a14:m>
                <a:endParaRPr lang="en-US" sz="2800" b="0" dirty="0">
                  <a:solidFill>
                    <a:srgbClr val="C00000"/>
                  </a:solidFill>
                </a:endParaRPr>
              </a:p>
            </p:txBody>
          </p:sp>
        </mc:Choice>
        <mc:Fallback xmlns="">
          <p:sp>
            <p:nvSpPr>
              <p:cNvPr id="3" name="Rectangle 2">
                <a:extLst>
                  <a:ext uri="{FF2B5EF4-FFF2-40B4-BE49-F238E27FC236}">
                    <a16:creationId xmlns:a16="http://schemas.microsoft.com/office/drawing/2014/main" id="{EA88DAF2-4F16-794A-9548-F4E66023E862}"/>
                  </a:ext>
                </a:extLst>
              </p:cNvPr>
              <p:cNvSpPr>
                <a:spLocks noRot="1" noChangeAspect="1" noMove="1" noResize="1" noEditPoints="1" noAdjustHandles="1" noChangeArrowheads="1" noChangeShapeType="1" noTextEdit="1"/>
              </p:cNvSpPr>
              <p:nvPr/>
            </p:nvSpPr>
            <p:spPr>
              <a:xfrm>
                <a:off x="812679" y="1534180"/>
                <a:ext cx="115935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2F254E-D637-AD45-A9C3-E89D075D1F73}"/>
                  </a:ext>
                </a:extLst>
              </p:cNvPr>
              <p:cNvSpPr/>
              <p:nvPr/>
            </p:nvSpPr>
            <p:spPr>
              <a:xfrm>
                <a:off x="6973516" y="1871732"/>
                <a:ext cx="570284"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r>
                            <a:rPr lang="en-US" sz="1600" b="0" i="1">
                              <a:solidFill>
                                <a:srgbClr val="FF0000"/>
                              </a:solidFill>
                              <a:latin typeface="Cambria Math" panose="02040503050406030204" pitchFamily="18" charset="0"/>
                            </a:rPr>
                            <m:t>𝑒</m:t>
                          </m:r>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2</m:t>
                              </m:r>
                            </m:sub>
                          </m:sSub>
                        </m:den>
                      </m:f>
                    </m:oMath>
                  </m:oMathPara>
                </a14:m>
                <a:endParaRPr lang="en-US" sz="1600" dirty="0"/>
              </a:p>
            </p:txBody>
          </p:sp>
        </mc:Choice>
        <mc:Fallback xmlns="">
          <p:sp>
            <p:nvSpPr>
              <p:cNvPr id="4" name="Rectangle 3">
                <a:extLst>
                  <a:ext uri="{FF2B5EF4-FFF2-40B4-BE49-F238E27FC236}">
                    <a16:creationId xmlns:a16="http://schemas.microsoft.com/office/drawing/2014/main" id="{0A2F254E-D637-AD45-A9C3-E89D075D1F73}"/>
                  </a:ext>
                </a:extLst>
              </p:cNvPr>
              <p:cNvSpPr>
                <a:spLocks noRot="1" noChangeAspect="1" noMove="1" noResize="1" noEditPoints="1" noAdjustHandles="1" noChangeArrowheads="1" noChangeShapeType="1" noTextEdit="1"/>
              </p:cNvSpPr>
              <p:nvPr/>
            </p:nvSpPr>
            <p:spPr>
              <a:xfrm>
                <a:off x="6973516" y="1871732"/>
                <a:ext cx="570284" cy="60080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2EC8E94-0FED-8845-81D1-C2E09D392FD4}"/>
                  </a:ext>
                </a:extLst>
              </p:cNvPr>
              <p:cNvSpPr/>
              <p:nvPr/>
            </p:nvSpPr>
            <p:spPr>
              <a:xfrm>
                <a:off x="6332240" y="2142395"/>
                <a:ext cx="601960"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2</m:t>
                              </m:r>
                            </m:sub>
                          </m:sSub>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𝑤</m:t>
                              </m:r>
                            </m:e>
                            <m:sub>
                              <m:r>
                                <a:rPr lang="en-US" sz="1600" b="0" i="1">
                                  <a:solidFill>
                                    <a:srgbClr val="FF0000"/>
                                  </a:solidFill>
                                  <a:latin typeface="Cambria Math" panose="02040503050406030204" pitchFamily="18" charset="0"/>
                                </a:rPr>
                                <m:t>2</m:t>
                              </m:r>
                            </m:sub>
                          </m:sSub>
                        </m:den>
                      </m:f>
                    </m:oMath>
                  </m:oMathPara>
                </a14:m>
                <a:endParaRPr lang="en-US" sz="1600" dirty="0"/>
              </a:p>
            </p:txBody>
          </p:sp>
        </mc:Choice>
        <mc:Fallback xmlns="">
          <p:sp>
            <p:nvSpPr>
              <p:cNvPr id="5" name="Rectangle 4">
                <a:extLst>
                  <a:ext uri="{FF2B5EF4-FFF2-40B4-BE49-F238E27FC236}">
                    <a16:creationId xmlns:a16="http://schemas.microsoft.com/office/drawing/2014/main" id="{D2EC8E94-0FED-8845-81D1-C2E09D392FD4}"/>
                  </a:ext>
                </a:extLst>
              </p:cNvPr>
              <p:cNvSpPr>
                <a:spLocks noRot="1" noChangeAspect="1" noMove="1" noResize="1" noEditPoints="1" noAdjustHandles="1" noChangeArrowheads="1" noChangeShapeType="1" noTextEdit="1"/>
              </p:cNvSpPr>
              <p:nvPr/>
            </p:nvSpPr>
            <p:spPr>
              <a:xfrm>
                <a:off x="6332240" y="2142395"/>
                <a:ext cx="601960" cy="600805"/>
              </a:xfrm>
              <a:prstGeom prst="rect">
                <a:avLst/>
              </a:prstGeom>
              <a:blipFill>
                <a:blip r:embed="rId1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297149D7-0E43-FD4A-8B4B-CA95AE7E4F61}"/>
              </a:ext>
            </a:extLst>
          </p:cNvPr>
          <p:cNvSpPr/>
          <p:nvPr/>
        </p:nvSpPr>
        <p:spPr bwMode="auto">
          <a:xfrm>
            <a:off x="3352800" y="2957494"/>
            <a:ext cx="609600"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1" name="Rectangle 30">
            <a:extLst>
              <a:ext uri="{FF2B5EF4-FFF2-40B4-BE49-F238E27FC236}">
                <a16:creationId xmlns:a16="http://schemas.microsoft.com/office/drawing/2014/main" id="{54D01644-E4EE-A545-8646-E9E24E574FAF}"/>
              </a:ext>
            </a:extLst>
          </p:cNvPr>
          <p:cNvSpPr/>
          <p:nvPr/>
        </p:nvSpPr>
        <p:spPr bwMode="auto">
          <a:xfrm>
            <a:off x="3962400" y="2978959"/>
            <a:ext cx="609600"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40" name="Oval 39">
            <a:extLst>
              <a:ext uri="{FF2B5EF4-FFF2-40B4-BE49-F238E27FC236}">
                <a16:creationId xmlns:a16="http://schemas.microsoft.com/office/drawing/2014/main" id="{E625B137-3A97-1940-AE67-1DFEFAA64D4F}"/>
              </a:ext>
            </a:extLst>
          </p:cNvPr>
          <p:cNvSpPr/>
          <p:nvPr/>
        </p:nvSpPr>
        <p:spPr bwMode="auto">
          <a:xfrm>
            <a:off x="6019800" y="898278"/>
            <a:ext cx="478459" cy="30925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A5C2F35C-E53F-F24D-87F6-CD7054A3CF86}"/>
              </a:ext>
            </a:extLst>
          </p:cNvPr>
          <p:cNvSpPr/>
          <p:nvPr/>
        </p:nvSpPr>
        <p:spPr bwMode="auto">
          <a:xfrm>
            <a:off x="5715000" y="2895600"/>
            <a:ext cx="3276600" cy="10668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6555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p:bldP spid="5" grpId="0"/>
      <p:bldP spid="30" grpId="0" animBg="1"/>
      <p:bldP spid="31" grpId="0" animBg="1"/>
      <p:bldP spid="4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BFDBC7C0-25CE-1C47-A018-968666562483}"/>
              </a:ext>
            </a:extLst>
          </p:cNvPr>
          <p:cNvCxnSpPr/>
          <p:nvPr/>
        </p:nvCxnSpPr>
        <p:spPr bwMode="auto">
          <a:xfrm>
            <a:off x="2895600" y="1796249"/>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A2D0F201-AB86-1A41-B1E4-74462CD17572}"/>
              </a:ext>
            </a:extLst>
          </p:cNvPr>
          <p:cNvCxnSpPr/>
          <p:nvPr/>
        </p:nvCxnSpPr>
        <p:spPr bwMode="auto">
          <a:xfrm>
            <a:off x="4972748"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6" name="Straight Arrow Connector 25">
            <a:extLst>
              <a:ext uri="{FF2B5EF4-FFF2-40B4-BE49-F238E27FC236}">
                <a16:creationId xmlns:a16="http://schemas.microsoft.com/office/drawing/2014/main" id="{12FA737F-E216-844A-B6A5-855BE4F88DC5}"/>
              </a:ext>
            </a:extLst>
          </p:cNvPr>
          <p:cNvCxnSpPr/>
          <p:nvPr/>
        </p:nvCxnSpPr>
        <p:spPr bwMode="auto">
          <a:xfrm>
            <a:off x="6971485" y="1785152"/>
            <a:ext cx="506027"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 name="Title 1">
            <a:extLst>
              <a:ext uri="{FF2B5EF4-FFF2-40B4-BE49-F238E27FC236}">
                <a16:creationId xmlns:a16="http://schemas.microsoft.com/office/drawing/2014/main" id="{001F517D-3CC6-7B40-B96E-5C0AA2B823FA}"/>
              </a:ext>
            </a:extLst>
          </p:cNvPr>
          <p:cNvSpPr>
            <a:spLocks noGrp="1"/>
          </p:cNvSpPr>
          <p:nvPr>
            <p:ph type="title"/>
          </p:nvPr>
        </p:nvSpPr>
        <p:spPr/>
        <p:txBody>
          <a:bodyPr/>
          <a:lstStyle/>
          <a:p>
            <a:r>
              <a:rPr lang="en-US" dirty="0"/>
              <a:t>Chain rule</a:t>
            </a:r>
          </a:p>
        </p:txBody>
      </p:sp>
      <mc:AlternateContent xmlns:mc="http://schemas.openxmlformats.org/markup-compatibility/2006" xmlns:a14="http://schemas.microsoft.com/office/drawing/2010/main">
        <mc:Choice Requires="a14">
          <p:sp>
            <p:nvSpPr>
              <p:cNvPr id="23" name="Content Placeholder 22">
                <a:extLst>
                  <a:ext uri="{FF2B5EF4-FFF2-40B4-BE49-F238E27FC236}">
                    <a16:creationId xmlns:a16="http://schemas.microsoft.com/office/drawing/2014/main" id="{C6D2C62E-31C7-0145-BE8B-7BA8849D89D7}"/>
                  </a:ext>
                </a:extLst>
              </p:cNvPr>
              <p:cNvSpPr>
                <a:spLocks noGrp="1"/>
              </p:cNvSpPr>
              <p:nvPr>
                <p:ph idx="1"/>
              </p:nvPr>
            </p:nvSpPr>
            <p:spPr>
              <a:xfrm>
                <a:off x="457200" y="2209800"/>
                <a:ext cx="9969846" cy="3744897"/>
              </a:xfrm>
            </p:spPr>
            <p:txBody>
              <a:bodyPr/>
              <a:lstStyle/>
              <a:p>
                <a:r>
                  <a:rPr lang="en-US" dirty="0"/>
                  <a:t> </a:t>
                </a:r>
                <a14:m>
                  <m:oMath xmlns:m="http://schemas.openxmlformats.org/officeDocument/2006/math">
                    <m:r>
                      <a:rPr lang="en-US" i="1" smtClean="0">
                        <a:solidFill>
                          <a:srgbClr val="9900CC"/>
                        </a:solidFill>
                        <a:latin typeface="Cambria Math" panose="02040503050406030204" pitchFamily="18" charset="0"/>
                      </a:rPr>
                      <m:t>𝑒</m:t>
                    </m:r>
                    <m:r>
                      <a:rPr lang="en-US" i="1" smtClean="0">
                        <a:solidFill>
                          <a:srgbClr val="9900CC"/>
                        </a:solidFill>
                        <a:latin typeface="Cambria Math" panose="02040503050406030204" pitchFamily="18" charset="0"/>
                      </a:rPr>
                      <m:t>=</m:t>
                    </m:r>
                    <m:r>
                      <a:rPr lang="en-US" i="1" smtClean="0">
                        <a:solidFill>
                          <a:srgbClr val="9900CC"/>
                        </a:solidFill>
                        <a:latin typeface="Cambria Math" panose="02040503050406030204" pitchFamily="18" charset="0"/>
                      </a:rPr>
                      <m:t>𝑙</m:t>
                    </m:r>
                    <m:d>
                      <m:dPr>
                        <m:ctrlPr>
                          <a:rPr lang="en-US" i="1">
                            <a:solidFill>
                              <a:srgbClr val="9900CC"/>
                            </a:solidFill>
                            <a:latin typeface="Cambria Math" panose="02040503050406030204" pitchFamily="18" charset="0"/>
                          </a:rPr>
                        </m:ctrlPr>
                      </m:dPr>
                      <m:e>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𝑓</m:t>
                            </m:r>
                          </m:e>
                          <m:sub>
                            <m:r>
                              <a:rPr lang="en-US" b="0" i="1" smtClean="0">
                                <a:solidFill>
                                  <a:srgbClr val="9900CC"/>
                                </a:solidFill>
                                <a:latin typeface="Cambria Math" panose="02040503050406030204" pitchFamily="18" charset="0"/>
                              </a:rPr>
                              <m:t>2</m:t>
                            </m:r>
                          </m:sub>
                        </m:sSub>
                        <m:r>
                          <a:rPr lang="en-US" i="1">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𝑓</m:t>
                            </m:r>
                          </m:e>
                          <m:sub>
                            <m:r>
                              <a:rPr lang="en-US" b="0" i="1" smtClean="0">
                                <a:solidFill>
                                  <a:srgbClr val="9900CC"/>
                                </a:solidFill>
                                <a:latin typeface="Cambria Math" panose="02040503050406030204" pitchFamily="18" charset="0"/>
                              </a:rPr>
                              <m:t>1</m:t>
                            </m:r>
                          </m:sub>
                        </m:sSub>
                        <m:r>
                          <a:rPr lang="en-US" b="0" i="1" smtClean="0">
                            <a:solidFill>
                              <a:srgbClr val="9900CC"/>
                            </a:solidFill>
                            <a:latin typeface="Cambria Math" panose="02040503050406030204" pitchFamily="18" charset="0"/>
                          </a:rPr>
                          <m:t>(</m:t>
                        </m:r>
                        <m:r>
                          <a:rPr lang="en-US" b="0" i="1" smtClean="0">
                            <a:solidFill>
                              <a:srgbClr val="9900CC"/>
                            </a:solidFill>
                            <a:latin typeface="Cambria Math" panose="02040503050406030204" pitchFamily="18" charset="0"/>
                          </a:rPr>
                          <m:t>𝑥</m:t>
                        </m:r>
                        <m:r>
                          <a:rPr lang="en-US" b="0" i="1" smtClean="0">
                            <a:solidFill>
                              <a:srgbClr val="9900CC"/>
                            </a:solidFill>
                            <a:latin typeface="Cambria Math" panose="02040503050406030204" pitchFamily="18" charset="0"/>
                          </a:rPr>
                          <m:t>,</m:t>
                        </m:r>
                        <m:sSub>
                          <m:sSubPr>
                            <m:ctrlPr>
                              <a:rPr lang="en-US" b="0"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1</m:t>
                            </m:r>
                          </m:sub>
                        </m:sSub>
                        <m:r>
                          <a:rPr lang="en-US" b="0" i="1" smtClean="0">
                            <a:solidFill>
                              <a:srgbClr val="9900CC"/>
                            </a:solidFill>
                            <a:latin typeface="Cambria Math" panose="02040503050406030204" pitchFamily="18" charset="0"/>
                          </a:rPr>
                          <m:t>)</m:t>
                        </m:r>
                        <m:r>
                          <a:rPr lang="en-US" i="1">
                            <a:solidFill>
                              <a:srgbClr val="9900CC"/>
                            </a:solidFill>
                            <a:latin typeface="Cambria Math" panose="02040503050406030204" pitchFamily="18" charset="0"/>
                          </a:rPr>
                          <m:t>,</m:t>
                        </m:r>
                        <m:sSub>
                          <m:sSubPr>
                            <m:ctrlPr>
                              <a:rPr lang="en-US" i="1" smtClean="0">
                                <a:solidFill>
                                  <a:srgbClr val="9900CC"/>
                                </a:solidFill>
                                <a:latin typeface="Cambria Math" panose="02040503050406030204" pitchFamily="18" charset="0"/>
                              </a:rPr>
                            </m:ctrlPr>
                          </m:sSubPr>
                          <m:e>
                            <m:r>
                              <a:rPr lang="en-US" b="0" i="1" smtClean="0">
                                <a:solidFill>
                                  <a:srgbClr val="9900CC"/>
                                </a:solidFill>
                                <a:latin typeface="Cambria Math" panose="02040503050406030204" pitchFamily="18" charset="0"/>
                              </a:rPr>
                              <m:t>𝑤</m:t>
                            </m:r>
                          </m:e>
                          <m:sub>
                            <m:r>
                              <a:rPr lang="en-US" b="0" i="1" smtClean="0">
                                <a:solidFill>
                                  <a:srgbClr val="9900CC"/>
                                </a:solidFill>
                                <a:latin typeface="Cambria Math" panose="02040503050406030204" pitchFamily="18" charset="0"/>
                              </a:rPr>
                              <m:t>2</m:t>
                            </m:r>
                          </m:sub>
                        </m:sSub>
                        <m:r>
                          <a:rPr lang="en-US" i="1">
                            <a:solidFill>
                              <a:srgbClr val="9900CC"/>
                            </a:solidFill>
                            <a:latin typeface="Cambria Math" panose="02040503050406030204" pitchFamily="18" charset="0"/>
                          </a:rPr>
                          <m:t>)</m:t>
                        </m:r>
                      </m:e>
                    </m:d>
                  </m:oMath>
                </a14:m>
                <a:endParaRPr lang="en-US" dirty="0"/>
              </a:p>
              <a:p>
                <a:endParaRPr lang="en-US" sz="1400" dirty="0"/>
              </a:p>
              <a:p>
                <a:pPr algn="ctr"/>
                <a:r>
                  <a:rPr lang="en-US" dirty="0"/>
                  <a:t> </a:t>
                </a:r>
                <a14:m>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2</m:t>
                            </m:r>
                          </m:sub>
                        </m:sSub>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2</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b="0" i="1" smtClean="0">
                                <a:solidFill>
                                  <a:srgbClr val="FF0000"/>
                                </a:solidFill>
                                <a:latin typeface="Cambria Math" panose="02040503050406030204" pitchFamily="18" charset="0"/>
                              </a:rPr>
                              <m:t>2</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𝑤</m:t>
                            </m:r>
                          </m:e>
                          <m:sub>
                            <m:r>
                              <a:rPr lang="en-US" b="0" i="1" smtClean="0">
                                <a:solidFill>
                                  <a:srgbClr val="FF0000"/>
                                </a:solidFill>
                                <a:latin typeface="Cambria Math" panose="02040503050406030204" pitchFamily="18" charset="0"/>
                              </a:rPr>
                              <m:t>2</m:t>
                            </m:r>
                          </m:sub>
                        </m:sSub>
                      </m:den>
                    </m:f>
                    <m:r>
                      <a:rPr lang="en-US" b="0" i="1" smtClean="0">
                        <a:solidFill>
                          <a:srgbClr val="FF0000"/>
                        </a:solidFill>
                        <a:latin typeface="Cambria Math" panose="02040503050406030204" pitchFamily="18" charset="0"/>
                      </a:rPr>
                      <m:t>                  </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𝑒</m:t>
                        </m:r>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2</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2</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1</m:t>
                            </m:r>
                          </m:sub>
                        </m:sSub>
                      </m:den>
                    </m:f>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1</m:t>
                            </m:r>
                          </m:sub>
                        </m:sSub>
                      </m:num>
                      <m:den>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𝑤</m:t>
                            </m:r>
                          </m:e>
                          <m:sub>
                            <m:r>
                              <a:rPr lang="en-US" i="1">
                                <a:solidFill>
                                  <a:srgbClr val="FF0000"/>
                                </a:solidFill>
                                <a:latin typeface="Cambria Math" panose="02040503050406030204" pitchFamily="18" charset="0"/>
                              </a:rPr>
                              <m:t>1</m:t>
                            </m:r>
                          </m:sub>
                        </m:sSub>
                      </m:den>
                    </m:f>
                  </m:oMath>
                </a14:m>
                <a:endParaRPr lang="en-US" dirty="0"/>
              </a:p>
              <a:p>
                <a:r>
                  <a:rPr lang="en-US" dirty="0"/>
                  <a:t>Example: </a:t>
                </a:r>
                <a14:m>
                  <m:oMath xmlns:m="http://schemas.openxmlformats.org/officeDocument/2006/math">
                    <m:r>
                      <a:rPr lang="en-US" i="1" smtClean="0">
                        <a:solidFill>
                          <a:srgbClr val="C00000"/>
                        </a:solidFill>
                        <a:latin typeface="Cambria Math" panose="02040503050406030204" pitchFamily="18" charset="0"/>
                      </a:rPr>
                      <m:t>𝑒</m:t>
                    </m:r>
                    <m:r>
                      <a:rPr lang="en-US" i="1" smtClean="0">
                        <a:solidFill>
                          <a:srgbClr val="C00000"/>
                        </a:solidFill>
                        <a:latin typeface="Cambria Math" panose="02040503050406030204" pitchFamily="18" charset="0"/>
                      </a:rPr>
                      <m:t>=−</m:t>
                    </m:r>
                    <m:r>
                      <m:rPr>
                        <m:sty m:val="p"/>
                      </m:rPr>
                      <a:rPr lang="en-US">
                        <a:solidFill>
                          <a:srgbClr val="C00000"/>
                        </a:solidFill>
                        <a:latin typeface="Cambria Math" panose="02040503050406030204" pitchFamily="18" charset="0"/>
                      </a:rPr>
                      <m:t>log</m:t>
                    </m:r>
                    <m:d>
                      <m:dPr>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ea typeface="Cambria Math" panose="02040503050406030204" pitchFamily="18" charset="0"/>
                          </a:rPr>
                          <m:t>𝜎</m:t>
                        </m:r>
                        <m:d>
                          <m:dPr>
                            <m:ctrlPr>
                              <a:rPr lang="en-US" i="1">
                                <a:solidFill>
                                  <a:srgbClr val="C00000"/>
                                </a:solidFill>
                                <a:latin typeface="Cambria Math" panose="02040503050406030204" pitchFamily="18" charset="0"/>
                                <a:ea typeface="Cambria Math" panose="02040503050406030204" pitchFamily="18" charset="0"/>
                              </a:rPr>
                            </m:ctrlPr>
                          </m:dPr>
                          <m:e>
                            <m:sSubSup>
                              <m:sSubSupPr>
                                <m:ctrlPr>
                                  <a:rPr lang="en-US" i="1">
                                    <a:solidFill>
                                      <a:srgbClr val="C00000"/>
                                    </a:solidFill>
                                    <a:latin typeface="Cambria Math" panose="02040503050406030204" pitchFamily="18" charset="0"/>
                                  </a:rPr>
                                </m:ctrlPr>
                              </m:sSubSupPr>
                              <m:e>
                                <m:r>
                                  <a:rPr lang="en-US" i="1">
                                    <a:solidFill>
                                      <a:srgbClr val="C00000"/>
                                    </a:solidFill>
                                    <a:latin typeface="Cambria Math" panose="02040503050406030204" pitchFamily="18" charset="0"/>
                                  </a:rPr>
                                  <m:t>𝑤</m:t>
                                </m:r>
                              </m:e>
                              <m:sub>
                                <m:r>
                                  <a:rPr lang="en-US" i="1">
                                    <a:solidFill>
                                      <a:srgbClr val="C00000"/>
                                    </a:solidFill>
                                    <a:latin typeface="Cambria Math" panose="02040503050406030204" pitchFamily="18" charset="0"/>
                                  </a:rPr>
                                  <m:t>1</m:t>
                                </m:r>
                              </m:sub>
                              <m:sup>
                                <m:r>
                                  <a:rPr lang="en-US" i="1">
                                    <a:solidFill>
                                      <a:srgbClr val="C00000"/>
                                    </a:solidFill>
                                    <a:latin typeface="Cambria Math" panose="02040503050406030204" pitchFamily="18" charset="0"/>
                                  </a:rPr>
                                  <m:t>𝑇</m:t>
                                </m:r>
                              </m:sup>
                            </m:sSubSup>
                            <m:r>
                              <a:rPr lang="en-US" i="1">
                                <a:solidFill>
                                  <a:srgbClr val="C00000"/>
                                </a:solidFill>
                                <a:latin typeface="Cambria Math" panose="02040503050406030204" pitchFamily="18" charset="0"/>
                              </a:rPr>
                              <m:t>𝑥</m:t>
                            </m:r>
                          </m:e>
                        </m:d>
                      </m:e>
                    </m:d>
                  </m:oMath>
                </a14:m>
                <a:r>
                  <a:rPr lang="en-US" i="1" dirty="0">
                    <a:latin typeface="Cambria Math" panose="02040503050406030204" pitchFamily="18" charset="0"/>
                  </a:rPr>
                  <a:t> </a:t>
                </a:r>
                <a:r>
                  <a:rPr lang="en-US" dirty="0"/>
                  <a:t>(assume </a:t>
                </a:r>
                <a14:m>
                  <m:oMath xmlns:m="http://schemas.openxmlformats.org/officeDocument/2006/math">
                    <m:r>
                      <a:rPr lang="en-US" i="1" dirty="0" smtClean="0">
                        <a:solidFill>
                          <a:srgbClr val="9900CC"/>
                        </a:solidFill>
                        <a:latin typeface="Cambria Math" panose="02040503050406030204" pitchFamily="18" charset="0"/>
                      </a:rPr>
                      <m:t>𝑦</m:t>
                    </m:r>
                    <m:r>
                      <a:rPr lang="en-US" i="1" dirty="0" smtClean="0">
                        <a:solidFill>
                          <a:srgbClr val="9900CC"/>
                        </a:solidFill>
                        <a:latin typeface="Cambria Math" panose="02040503050406030204" pitchFamily="18" charset="0"/>
                      </a:rPr>
                      <m:t>=1</m:t>
                    </m:r>
                  </m:oMath>
                </a14:m>
                <a:r>
                  <a:rPr lang="en-US" dirty="0"/>
                  <a:t>)</a:t>
                </a:r>
              </a:p>
              <a:p>
                <a:r>
                  <a:rPr lang="en-US" dirty="0">
                    <a:cs typeface="Arial" charset="0"/>
                  </a:rPr>
                  <a:t> </a:t>
                </a:r>
                <a14:m>
                  <m:oMath xmlns:m="http://schemas.openxmlformats.org/officeDocument/2006/math">
                    <m:sSub>
                      <m:sSubPr>
                        <m:ctrlPr>
                          <a:rPr lang="en-US" sz="2400" i="1" smtClean="0">
                            <a:solidFill>
                              <a:srgbClr val="00B050"/>
                            </a:solidFill>
                            <a:latin typeface="Cambria Math" panose="02040503050406030204" pitchFamily="18" charset="0"/>
                            <a:cs typeface="Arial" charset="0"/>
                          </a:rPr>
                        </m:ctrlPr>
                      </m:sSubPr>
                      <m:e>
                        <m:r>
                          <a:rPr lang="en-US" sz="2400" b="0" i="1" smtClean="0">
                            <a:solidFill>
                              <a:srgbClr val="00B050"/>
                            </a:solidFill>
                            <a:latin typeface="Cambria Math" panose="02040503050406030204" pitchFamily="18" charset="0"/>
                            <a:cs typeface="Arial" charset="0"/>
                          </a:rPr>
                          <m:t>h</m:t>
                        </m:r>
                      </m:e>
                      <m:sub>
                        <m:r>
                          <a:rPr lang="en-US" sz="2400" b="0" i="1" smtClean="0">
                            <a:solidFill>
                              <a:srgbClr val="00B050"/>
                            </a:solidFill>
                            <a:latin typeface="Cambria Math" panose="02040503050406030204" pitchFamily="18" charset="0"/>
                            <a:cs typeface="Arial" charset="0"/>
                          </a:rPr>
                          <m:t>1</m:t>
                        </m:r>
                      </m:sub>
                    </m:sSub>
                    <m:r>
                      <a:rPr lang="en-US" sz="2400" b="0" i="1" smtClean="0">
                        <a:solidFill>
                          <a:srgbClr val="00B050"/>
                        </a:solidFill>
                        <a:latin typeface="Cambria Math" panose="02040503050406030204" pitchFamily="18" charset="0"/>
                        <a:cs typeface="Arial" charset="0"/>
                      </a:rPr>
                      <m:t>=</m:t>
                    </m:r>
                    <m:sSub>
                      <m:sSubPr>
                        <m:ctrlPr>
                          <a:rPr lang="en-US" sz="2400" i="1">
                            <a:solidFill>
                              <a:srgbClr val="00B050"/>
                            </a:solidFill>
                            <a:latin typeface="Cambria Math" panose="02040503050406030204" pitchFamily="18" charset="0"/>
                            <a:cs typeface="Arial" charset="0"/>
                          </a:rPr>
                        </m:ctrlPr>
                      </m:sSubPr>
                      <m:e>
                        <m:r>
                          <a:rPr lang="en-US" sz="2400" i="1">
                            <a:solidFill>
                              <a:srgbClr val="00B050"/>
                            </a:solidFill>
                            <a:latin typeface="Cambria Math" panose="02040503050406030204" pitchFamily="18" charset="0"/>
                            <a:cs typeface="Arial" charset="0"/>
                          </a:rPr>
                          <m:t>𝑓</m:t>
                        </m:r>
                      </m:e>
                      <m:sub>
                        <m:r>
                          <a:rPr lang="en-US" sz="2400" i="1">
                            <a:solidFill>
                              <a:srgbClr val="00B050"/>
                            </a:solidFill>
                            <a:latin typeface="Cambria Math" panose="02040503050406030204" pitchFamily="18" charset="0"/>
                            <a:cs typeface="Arial" charset="0"/>
                          </a:rPr>
                          <m:t>1</m:t>
                        </m:r>
                      </m:sub>
                    </m:sSub>
                    <m:d>
                      <m:dPr>
                        <m:ctrlPr>
                          <a:rPr lang="en-US" sz="2400" i="1">
                            <a:solidFill>
                              <a:srgbClr val="00B050"/>
                            </a:solidFill>
                            <a:latin typeface="Cambria Math" panose="02040503050406030204" pitchFamily="18" charset="0"/>
                            <a:cs typeface="Arial" charset="0"/>
                          </a:rPr>
                        </m:ctrlPr>
                      </m:dPr>
                      <m:e>
                        <m:r>
                          <a:rPr lang="en-US" sz="2400" i="1">
                            <a:solidFill>
                              <a:srgbClr val="00B050"/>
                            </a:solidFill>
                            <a:latin typeface="Cambria Math" panose="02040503050406030204" pitchFamily="18" charset="0"/>
                            <a:cs typeface="Arial" charset="0"/>
                          </a:rPr>
                          <m:t>𝑥</m:t>
                        </m:r>
                        <m:r>
                          <a:rPr lang="en-US" sz="2400" i="1">
                            <a:solidFill>
                              <a:srgbClr val="00B050"/>
                            </a:solidFill>
                            <a:latin typeface="Cambria Math" panose="02040503050406030204" pitchFamily="18" charset="0"/>
                          </a:rPr>
                          <m:t>,</m:t>
                        </m:r>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Sub>
                      </m:e>
                    </m:d>
                    <m:r>
                      <a:rPr lang="en-US" sz="2400" b="0" i="1" smtClean="0">
                        <a:solidFill>
                          <a:srgbClr val="00B050"/>
                        </a:solidFill>
                        <a:latin typeface="Cambria Math" panose="02040503050406030204" pitchFamily="18" charset="0"/>
                      </a:rPr>
                      <m:t>=</m:t>
                    </m:r>
                    <m:sSubSup>
                      <m:sSubSupPr>
                        <m:ctrlPr>
                          <a:rPr lang="en-US" sz="2400" i="1">
                            <a:solidFill>
                              <a:srgbClr val="00B050"/>
                            </a:solidFill>
                            <a:latin typeface="Cambria Math" panose="02040503050406030204" pitchFamily="18" charset="0"/>
                          </a:rPr>
                        </m:ctrlPr>
                      </m:sSubSupPr>
                      <m:e>
                        <m:r>
                          <a:rPr lang="en-US" sz="2400" i="1">
                            <a:solidFill>
                              <a:srgbClr val="00B050"/>
                            </a:solidFill>
                            <a:latin typeface="Cambria Math" panose="02040503050406030204" pitchFamily="18" charset="0"/>
                          </a:rPr>
                          <m:t>𝑤</m:t>
                        </m:r>
                      </m:e>
                      <m:sub>
                        <m:r>
                          <a:rPr lang="en-US" sz="2400" i="1">
                            <a:solidFill>
                              <a:srgbClr val="00B050"/>
                            </a:solidFill>
                            <a:latin typeface="Cambria Math" panose="02040503050406030204" pitchFamily="18" charset="0"/>
                          </a:rPr>
                          <m:t>1</m:t>
                        </m:r>
                      </m:sub>
                      <m:sup>
                        <m:r>
                          <a:rPr lang="en-US" sz="2400" i="1">
                            <a:solidFill>
                              <a:srgbClr val="00B050"/>
                            </a:solidFill>
                            <a:latin typeface="Cambria Math" panose="02040503050406030204" pitchFamily="18" charset="0"/>
                          </a:rPr>
                          <m:t>𝑇</m:t>
                        </m:r>
                      </m:sup>
                    </m:sSubSup>
                    <m:r>
                      <a:rPr lang="en-US" sz="2400" i="1">
                        <a:solidFill>
                          <a:srgbClr val="00B050"/>
                        </a:solidFill>
                        <a:latin typeface="Cambria Math" panose="02040503050406030204" pitchFamily="18" charset="0"/>
                      </a:rPr>
                      <m:t>𝑥</m:t>
                    </m:r>
                  </m:oMath>
                </a14:m>
                <a:endParaRPr lang="en-US" sz="2400" i="1" dirty="0">
                  <a:solidFill>
                    <a:srgbClr val="00B050"/>
                  </a:solidFill>
                  <a:latin typeface="Cambria Math" panose="02040503050406030204" pitchFamily="18" charset="0"/>
                </a:endParaRPr>
              </a:p>
              <a:p>
                <a:r>
                  <a:rPr lang="en-US" sz="2400" dirty="0">
                    <a:solidFill>
                      <a:srgbClr val="00B050"/>
                    </a:solidFill>
                    <a:cs typeface="Arial" charset="0"/>
                  </a:rPr>
                  <a:t> </a:t>
                </a:r>
                <a14:m>
                  <m:oMath xmlns:m="http://schemas.openxmlformats.org/officeDocument/2006/math">
                    <m:sSub>
                      <m:sSubPr>
                        <m:ctrlPr>
                          <a:rPr lang="en-US" sz="2400" i="1" smtClean="0">
                            <a:solidFill>
                              <a:srgbClr val="00B050"/>
                            </a:solidFill>
                            <a:latin typeface="Cambria Math" panose="02040503050406030204" pitchFamily="18" charset="0"/>
                            <a:cs typeface="Arial" charset="0"/>
                          </a:rPr>
                        </m:ctrlPr>
                      </m:sSubPr>
                      <m:e>
                        <m:r>
                          <a:rPr lang="en-US" sz="2400" b="0" i="1" smtClean="0">
                            <a:solidFill>
                              <a:srgbClr val="00B050"/>
                            </a:solidFill>
                            <a:latin typeface="Cambria Math" panose="02040503050406030204" pitchFamily="18" charset="0"/>
                            <a:cs typeface="Arial" charset="0"/>
                          </a:rPr>
                          <m:t>h</m:t>
                        </m:r>
                      </m:e>
                      <m:sub>
                        <m:r>
                          <a:rPr lang="en-US" sz="2400" b="0" i="1" smtClean="0">
                            <a:solidFill>
                              <a:srgbClr val="00B050"/>
                            </a:solidFill>
                            <a:latin typeface="Cambria Math" panose="02040503050406030204" pitchFamily="18" charset="0"/>
                            <a:cs typeface="Arial" charset="0"/>
                          </a:rPr>
                          <m:t>2</m:t>
                        </m:r>
                      </m:sub>
                    </m:sSub>
                    <m:r>
                      <a:rPr lang="en-US" sz="2400" b="0" i="1" smtClean="0">
                        <a:solidFill>
                          <a:srgbClr val="00B050"/>
                        </a:solidFill>
                        <a:latin typeface="Cambria Math" panose="02040503050406030204" pitchFamily="18" charset="0"/>
                        <a:cs typeface="Arial" charset="0"/>
                      </a:rPr>
                      <m:t>=</m:t>
                    </m:r>
                    <m:sSub>
                      <m:sSubPr>
                        <m:ctrlPr>
                          <a:rPr lang="en-US" sz="2400" i="1">
                            <a:solidFill>
                              <a:srgbClr val="00B050"/>
                            </a:solidFill>
                            <a:latin typeface="Cambria Math" panose="02040503050406030204" pitchFamily="18" charset="0"/>
                            <a:cs typeface="Arial" charset="0"/>
                          </a:rPr>
                        </m:ctrlPr>
                      </m:sSubPr>
                      <m:e>
                        <m:r>
                          <a:rPr lang="en-US" sz="2400" i="1">
                            <a:solidFill>
                              <a:srgbClr val="00B050"/>
                            </a:solidFill>
                            <a:latin typeface="Cambria Math" panose="02040503050406030204" pitchFamily="18" charset="0"/>
                            <a:cs typeface="Arial" charset="0"/>
                          </a:rPr>
                          <m:t>𝑓</m:t>
                        </m:r>
                      </m:e>
                      <m:sub>
                        <m:r>
                          <a:rPr lang="en-US" sz="2400" b="0" i="1" smtClean="0">
                            <a:solidFill>
                              <a:srgbClr val="00B050"/>
                            </a:solidFill>
                            <a:latin typeface="Cambria Math" panose="02040503050406030204" pitchFamily="18" charset="0"/>
                            <a:cs typeface="Arial" charset="0"/>
                          </a:rPr>
                          <m:t>2</m:t>
                        </m:r>
                      </m:sub>
                    </m:sSub>
                    <m:d>
                      <m:dPr>
                        <m:ctrlPr>
                          <a:rPr lang="en-US" sz="2400" i="1">
                            <a:solidFill>
                              <a:srgbClr val="00B050"/>
                            </a:solidFill>
                            <a:latin typeface="Cambria Math" panose="02040503050406030204" pitchFamily="18" charset="0"/>
                            <a:cs typeface="Arial" charset="0"/>
                          </a:rPr>
                        </m:ctrlPr>
                      </m:dPr>
                      <m:e>
                        <m:sSub>
                          <m:sSubPr>
                            <m:ctrlPr>
                              <a:rPr lang="en-US" sz="2400" i="1" smtClean="0">
                                <a:solidFill>
                                  <a:srgbClr val="00B050"/>
                                </a:solidFill>
                                <a:latin typeface="Cambria Math" panose="02040503050406030204" pitchFamily="18" charset="0"/>
                                <a:cs typeface="Arial" charset="0"/>
                              </a:rPr>
                            </m:ctrlPr>
                          </m:sSubPr>
                          <m:e>
                            <m:r>
                              <a:rPr lang="en-US" sz="2400" b="0" i="1" smtClean="0">
                                <a:solidFill>
                                  <a:srgbClr val="00B050"/>
                                </a:solidFill>
                                <a:latin typeface="Cambria Math" panose="02040503050406030204" pitchFamily="18" charset="0"/>
                                <a:cs typeface="Arial" charset="0"/>
                              </a:rPr>
                              <m:t>h</m:t>
                            </m:r>
                          </m:e>
                          <m:sub>
                            <m:r>
                              <a:rPr lang="en-US" sz="2400" b="0" i="1" smtClean="0">
                                <a:solidFill>
                                  <a:srgbClr val="00B050"/>
                                </a:solidFill>
                                <a:latin typeface="Cambria Math" panose="02040503050406030204" pitchFamily="18" charset="0"/>
                                <a:cs typeface="Arial" charset="0"/>
                              </a:rPr>
                              <m:t>1</m:t>
                            </m:r>
                          </m:sub>
                        </m:sSub>
                      </m:e>
                    </m:d>
                    <m:r>
                      <a:rPr lang="en-US" sz="2400" b="0" i="1" smtClean="0">
                        <a:solidFill>
                          <a:srgbClr val="00B050"/>
                        </a:solidFill>
                        <a:latin typeface="Cambria Math" panose="02040503050406030204" pitchFamily="18" charset="0"/>
                      </a:rPr>
                      <m:t>=</m:t>
                    </m:r>
                    <m:r>
                      <a:rPr lang="en-US" sz="2400" i="1">
                        <a:solidFill>
                          <a:srgbClr val="00B050"/>
                        </a:solidFill>
                        <a:latin typeface="Cambria Math" panose="02040503050406030204" pitchFamily="18" charset="0"/>
                        <a:ea typeface="Cambria Math" panose="02040503050406030204" pitchFamily="18" charset="0"/>
                      </a:rPr>
                      <m:t>𝜎</m:t>
                    </m:r>
                    <m:d>
                      <m:dPr>
                        <m:ctrlPr>
                          <a:rPr lang="en-US" sz="2400" i="1">
                            <a:solidFill>
                              <a:srgbClr val="00B050"/>
                            </a:solidFill>
                            <a:latin typeface="Cambria Math" panose="02040503050406030204" pitchFamily="18" charset="0"/>
                            <a:ea typeface="Cambria Math" panose="02040503050406030204" pitchFamily="18" charset="0"/>
                          </a:rPr>
                        </m:ctrlPr>
                      </m:dPr>
                      <m:e>
                        <m:sSub>
                          <m:sSubPr>
                            <m:ctrlPr>
                              <a:rPr lang="en-US" sz="2400" i="1">
                                <a:solidFill>
                                  <a:srgbClr val="00B050"/>
                                </a:solidFill>
                                <a:latin typeface="Cambria Math" panose="02040503050406030204" pitchFamily="18" charset="0"/>
                                <a:cs typeface="Arial" charset="0"/>
                              </a:rPr>
                            </m:ctrlPr>
                          </m:sSubPr>
                          <m:e>
                            <m:r>
                              <a:rPr lang="en-US" sz="2400" i="1">
                                <a:solidFill>
                                  <a:srgbClr val="00B050"/>
                                </a:solidFill>
                                <a:latin typeface="Cambria Math" panose="02040503050406030204" pitchFamily="18" charset="0"/>
                                <a:cs typeface="Arial" charset="0"/>
                              </a:rPr>
                              <m:t>h</m:t>
                            </m:r>
                          </m:e>
                          <m:sub>
                            <m:r>
                              <a:rPr lang="en-US" sz="2400" i="1">
                                <a:solidFill>
                                  <a:srgbClr val="00B050"/>
                                </a:solidFill>
                                <a:latin typeface="Cambria Math" panose="02040503050406030204" pitchFamily="18" charset="0"/>
                                <a:cs typeface="Arial" charset="0"/>
                              </a:rPr>
                              <m:t>1</m:t>
                            </m:r>
                          </m:sub>
                        </m:sSub>
                      </m:e>
                    </m:d>
                  </m:oMath>
                </a14:m>
                <a:endParaRPr lang="en-US" sz="2400" i="1" dirty="0">
                  <a:solidFill>
                    <a:srgbClr val="00B050"/>
                  </a:solidFill>
                  <a:latin typeface="Cambria Math" panose="02040503050406030204" pitchFamily="18" charset="0"/>
                  <a:cs typeface="Arial" charset="0"/>
                </a:endParaRPr>
              </a:p>
              <a:p>
                <a:r>
                  <a:rPr lang="en-US" sz="2400" b="0" dirty="0">
                    <a:solidFill>
                      <a:srgbClr val="00B050"/>
                    </a:solidFill>
                    <a:cs typeface="Arial" charset="0"/>
                  </a:rPr>
                  <a:t> </a:t>
                </a:r>
                <a14:m>
                  <m:oMath xmlns:m="http://schemas.openxmlformats.org/officeDocument/2006/math">
                    <m:r>
                      <a:rPr lang="en-US" sz="2400" b="0" i="1" smtClean="0">
                        <a:solidFill>
                          <a:srgbClr val="00B050"/>
                        </a:solidFill>
                        <a:latin typeface="Cambria Math" panose="02040503050406030204" pitchFamily="18" charset="0"/>
                        <a:cs typeface="Arial" charset="0"/>
                      </a:rPr>
                      <m:t>𝑒</m:t>
                    </m:r>
                    <m:r>
                      <a:rPr lang="en-US" sz="2400" b="0" i="1" smtClean="0">
                        <a:solidFill>
                          <a:srgbClr val="00B050"/>
                        </a:solidFill>
                        <a:latin typeface="Cambria Math" panose="02040503050406030204" pitchFamily="18" charset="0"/>
                        <a:cs typeface="Arial" charset="0"/>
                      </a:rPr>
                      <m:t>=</m:t>
                    </m:r>
                    <m:r>
                      <a:rPr lang="en-US" sz="2400" b="0" i="1" smtClean="0">
                        <a:solidFill>
                          <a:srgbClr val="00B050"/>
                        </a:solidFill>
                        <a:latin typeface="Cambria Math" panose="02040503050406030204" pitchFamily="18" charset="0"/>
                        <a:cs typeface="Arial" charset="0"/>
                      </a:rPr>
                      <m:t>𝑙</m:t>
                    </m:r>
                    <m:d>
                      <m:dPr>
                        <m:ctrlPr>
                          <a:rPr lang="en-US" sz="2400" b="0" i="1" smtClean="0">
                            <a:solidFill>
                              <a:srgbClr val="00B050"/>
                            </a:solidFill>
                            <a:latin typeface="Cambria Math" panose="02040503050406030204" pitchFamily="18" charset="0"/>
                            <a:cs typeface="Arial" charset="0"/>
                          </a:rPr>
                        </m:ctrlPr>
                      </m:dPr>
                      <m:e>
                        <m:sSub>
                          <m:sSubPr>
                            <m:ctrlPr>
                              <a:rPr lang="en-US" sz="2400" b="0" i="1" smtClean="0">
                                <a:solidFill>
                                  <a:srgbClr val="00B050"/>
                                </a:solidFill>
                                <a:latin typeface="Cambria Math" panose="02040503050406030204" pitchFamily="18" charset="0"/>
                                <a:cs typeface="Arial" charset="0"/>
                              </a:rPr>
                            </m:ctrlPr>
                          </m:sSubPr>
                          <m:e>
                            <m:r>
                              <a:rPr lang="en-US" sz="2400" b="0" i="1" smtClean="0">
                                <a:solidFill>
                                  <a:srgbClr val="00B050"/>
                                </a:solidFill>
                                <a:latin typeface="Cambria Math" panose="02040503050406030204" pitchFamily="18" charset="0"/>
                                <a:cs typeface="Arial" charset="0"/>
                              </a:rPr>
                              <m:t>h</m:t>
                            </m:r>
                          </m:e>
                          <m:sub>
                            <m:r>
                              <a:rPr lang="en-US" sz="2400" b="0" i="1" smtClean="0">
                                <a:solidFill>
                                  <a:srgbClr val="00B050"/>
                                </a:solidFill>
                                <a:latin typeface="Cambria Math" panose="02040503050406030204" pitchFamily="18" charset="0"/>
                                <a:cs typeface="Arial" charset="0"/>
                              </a:rPr>
                              <m:t>2</m:t>
                            </m:r>
                          </m:sub>
                        </m:sSub>
                        <m:r>
                          <a:rPr lang="en-US" sz="2400" b="0" i="1" smtClean="0">
                            <a:solidFill>
                              <a:srgbClr val="00B050"/>
                            </a:solidFill>
                            <a:latin typeface="Cambria Math" panose="02040503050406030204" pitchFamily="18" charset="0"/>
                            <a:cs typeface="Arial" charset="0"/>
                          </a:rPr>
                          <m:t>,1</m:t>
                        </m:r>
                      </m:e>
                    </m:d>
                    <m:r>
                      <a:rPr lang="en-US" sz="2400" b="0" i="1" smtClean="0">
                        <a:solidFill>
                          <a:srgbClr val="00B050"/>
                        </a:solidFill>
                        <a:latin typeface="Cambria Math" panose="02040503050406030204" pitchFamily="18" charset="0"/>
                        <a:cs typeface="Arial" charset="0"/>
                      </a:rPr>
                      <m:t>=−</m:t>
                    </m:r>
                    <m:func>
                      <m:funcPr>
                        <m:ctrlPr>
                          <a:rPr lang="en-US" sz="2400" b="0" i="1" smtClean="0">
                            <a:solidFill>
                              <a:srgbClr val="00B050"/>
                            </a:solidFill>
                            <a:latin typeface="Cambria Math" panose="02040503050406030204" pitchFamily="18" charset="0"/>
                            <a:cs typeface="Arial" charset="0"/>
                          </a:rPr>
                        </m:ctrlPr>
                      </m:funcPr>
                      <m:fName>
                        <m:r>
                          <m:rPr>
                            <m:sty m:val="p"/>
                          </m:rPr>
                          <a:rPr lang="en-US" sz="2400" b="0" i="0" smtClean="0">
                            <a:solidFill>
                              <a:srgbClr val="00B050"/>
                            </a:solidFill>
                            <a:latin typeface="Cambria Math" panose="02040503050406030204" pitchFamily="18" charset="0"/>
                            <a:cs typeface="Arial" charset="0"/>
                          </a:rPr>
                          <m:t>log</m:t>
                        </m:r>
                      </m:fName>
                      <m:e>
                        <m:d>
                          <m:dPr>
                            <m:ctrlPr>
                              <a:rPr lang="en-US" sz="2400" b="0" i="1" smtClean="0">
                                <a:solidFill>
                                  <a:srgbClr val="00B050"/>
                                </a:solidFill>
                                <a:latin typeface="Cambria Math" panose="02040503050406030204" pitchFamily="18" charset="0"/>
                                <a:cs typeface="Arial" charset="0"/>
                              </a:rPr>
                            </m:ctrlPr>
                          </m:dPr>
                          <m:e>
                            <m:sSub>
                              <m:sSubPr>
                                <m:ctrlPr>
                                  <a:rPr lang="en-US" sz="2400" i="1">
                                    <a:solidFill>
                                      <a:srgbClr val="00B050"/>
                                    </a:solidFill>
                                    <a:latin typeface="Cambria Math" panose="02040503050406030204" pitchFamily="18" charset="0"/>
                                    <a:cs typeface="Arial" charset="0"/>
                                  </a:rPr>
                                </m:ctrlPr>
                              </m:sSubPr>
                              <m:e>
                                <m:r>
                                  <a:rPr lang="en-US" sz="2400" i="1">
                                    <a:solidFill>
                                      <a:srgbClr val="00B050"/>
                                    </a:solidFill>
                                    <a:latin typeface="Cambria Math" panose="02040503050406030204" pitchFamily="18" charset="0"/>
                                    <a:cs typeface="Arial" charset="0"/>
                                  </a:rPr>
                                  <m:t>h</m:t>
                                </m:r>
                              </m:e>
                              <m:sub>
                                <m:r>
                                  <a:rPr lang="en-US" sz="2400" i="1">
                                    <a:solidFill>
                                      <a:srgbClr val="00B050"/>
                                    </a:solidFill>
                                    <a:latin typeface="Cambria Math" panose="02040503050406030204" pitchFamily="18" charset="0"/>
                                    <a:cs typeface="Arial" charset="0"/>
                                  </a:rPr>
                                  <m:t>2</m:t>
                                </m:r>
                              </m:sub>
                            </m:sSub>
                          </m:e>
                        </m:d>
                      </m:e>
                    </m:func>
                  </m:oMath>
                </a14:m>
                <a:endParaRPr lang="en-US" sz="2400" b="0" dirty="0">
                  <a:solidFill>
                    <a:srgbClr val="00B050"/>
                  </a:solidFill>
                  <a:cs typeface="Arial" charset="0"/>
                </a:endParaRPr>
              </a:p>
              <a:p>
                <a:r>
                  <a:rPr lang="en-US" sz="1400" dirty="0">
                    <a:solidFill>
                      <a:srgbClr val="00B050"/>
                    </a:solidFill>
                  </a:rPr>
                  <a:t> </a:t>
                </a:r>
              </a:p>
              <a:p>
                <a:r>
                  <a:rPr lang="en-US" sz="2000" dirty="0">
                    <a:solidFill>
                      <a:srgbClr val="FF0000"/>
                    </a:solidFill>
                  </a:rPr>
                  <a:t> </a:t>
                </a:r>
                <a14:m>
                  <m:oMath xmlns:m="http://schemas.openxmlformats.org/officeDocument/2006/math">
                    <m:f>
                      <m:fPr>
                        <m:ctrlPr>
                          <a:rPr lang="en-US"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1</m:t>
                            </m:r>
                          </m:sub>
                        </m:sSub>
                      </m:den>
                    </m:f>
                    <m:r>
                      <a:rPr lang="en-US" sz="2000" i="1">
                        <a:solidFill>
                          <a:srgbClr val="FF0000"/>
                        </a:solidFill>
                        <a:latin typeface="Cambria Math" panose="02040503050406030204" pitchFamily="18" charset="0"/>
                      </a:rPr>
                      <m:t>=</m:t>
                    </m:r>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r>
                          <a:rPr lang="en-US" sz="2000" i="1">
                            <a:solidFill>
                              <a:srgbClr val="FF0000"/>
                            </a:solidFill>
                            <a:latin typeface="Cambria Math" panose="02040503050406030204" pitchFamily="18" charset="0"/>
                          </a:rPr>
                          <m:t>𝑒</m:t>
                        </m:r>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2</m:t>
                            </m:r>
                          </m:sub>
                        </m:sSub>
                      </m:den>
                    </m:f>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2</m:t>
                            </m:r>
                          </m:sub>
                        </m:sSub>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1</m:t>
                            </m:r>
                          </m:sub>
                        </m:sSub>
                      </m:den>
                    </m:f>
                    <m:f>
                      <m:fPr>
                        <m:ctrlPr>
                          <a:rPr lang="en-US" sz="2000" i="1">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1</m:t>
                            </m:r>
                          </m:sub>
                        </m:sSub>
                      </m:num>
                      <m:den>
                        <m:r>
                          <a:rPr lang="en-US" sz="2000" i="1">
                            <a:solidFill>
                              <a:srgbClr val="FF0000"/>
                            </a:solidFill>
                            <a:latin typeface="Cambria Math" panose="02040503050406030204" pitchFamily="18" charset="0"/>
                          </a:rPr>
                          <m:t>𝜕</m:t>
                        </m:r>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𝑤</m:t>
                            </m:r>
                          </m:e>
                          <m:sub>
                            <m:r>
                              <a:rPr lang="en-US" sz="2000" i="1">
                                <a:solidFill>
                                  <a:srgbClr val="FF0000"/>
                                </a:solidFill>
                                <a:latin typeface="Cambria Math" panose="02040503050406030204" pitchFamily="18" charset="0"/>
                              </a:rPr>
                              <m:t>1</m:t>
                            </m:r>
                          </m:sub>
                        </m:sSub>
                      </m:den>
                    </m:f>
                    <m:r>
                      <a:rPr lang="en-US" sz="2000" b="0" i="1" smtClean="0">
                        <a:solidFill>
                          <a:srgbClr val="FF0000"/>
                        </a:solidFill>
                        <a:latin typeface="Cambria Math" panose="02040503050406030204" pitchFamily="18" charset="0"/>
                      </a:rPr>
                      <m:t>=−</m:t>
                    </m:r>
                    <m:f>
                      <m:fPr>
                        <m:ctrlPr>
                          <a:rPr lang="en-US" sz="2000" b="0" i="1" smtClean="0">
                            <a:solidFill>
                              <a:srgbClr val="FF0000"/>
                            </a:solidFill>
                            <a:latin typeface="Cambria Math" panose="02040503050406030204" pitchFamily="18" charset="0"/>
                          </a:rPr>
                        </m:ctrlPr>
                      </m:fPr>
                      <m:num>
                        <m:r>
                          <a:rPr lang="en-US" sz="2000" b="0" i="1" smtClean="0">
                            <a:solidFill>
                              <a:srgbClr val="FF0000"/>
                            </a:solidFill>
                            <a:latin typeface="Cambria Math" panose="02040503050406030204" pitchFamily="18" charset="0"/>
                          </a:rPr>
                          <m:t>1</m:t>
                        </m:r>
                      </m:num>
                      <m:den>
                        <m:r>
                          <a:rPr lang="en-US" sz="2000" i="1">
                            <a:solidFill>
                              <a:srgbClr val="FF0000"/>
                            </a:solidFill>
                            <a:latin typeface="Cambria Math" panose="02040503050406030204" pitchFamily="18" charset="0"/>
                            <a:ea typeface="Cambria Math" panose="02040503050406030204" pitchFamily="18" charset="0"/>
                          </a:rPr>
                          <m:t>𝜎</m:t>
                        </m:r>
                        <m:d>
                          <m:dPr>
                            <m:ctrlPr>
                              <a:rPr lang="en-US" sz="2000" i="1">
                                <a:solidFill>
                                  <a:srgbClr val="FF0000"/>
                                </a:solidFill>
                                <a:latin typeface="Cambria Math" panose="02040503050406030204" pitchFamily="18" charset="0"/>
                                <a:ea typeface="Cambria Math" panose="02040503050406030204" pitchFamily="18" charset="0"/>
                              </a:rPr>
                            </m:ctrlPr>
                          </m:dPr>
                          <m:e>
                            <m:sSubSup>
                              <m:sSubSupPr>
                                <m:ctrlPr>
                                  <a:rPr lang="en-US" sz="2000" i="1">
                                    <a:solidFill>
                                      <a:srgbClr val="FF0000"/>
                                    </a:solidFill>
                                    <a:latin typeface="Cambria Math" panose="02040503050406030204" pitchFamily="18" charset="0"/>
                                    <a:ea typeface="Cambria Math" panose="02040503050406030204" pitchFamily="18" charset="0"/>
                                  </a:rPr>
                                </m:ctrlPr>
                              </m:sSubSupPr>
                              <m:e>
                                <m:r>
                                  <a:rPr lang="en-US" sz="2000" i="1">
                                    <a:solidFill>
                                      <a:srgbClr val="FF0000"/>
                                    </a:solidFill>
                                    <a:latin typeface="Cambria Math" panose="02040503050406030204" pitchFamily="18" charset="0"/>
                                    <a:ea typeface="Cambria Math" panose="02040503050406030204" pitchFamily="18" charset="0"/>
                                  </a:rPr>
                                  <m:t>𝑤</m:t>
                                </m:r>
                              </m:e>
                              <m:sub>
                                <m:r>
                                  <a:rPr lang="en-US" sz="2000" i="1">
                                    <a:solidFill>
                                      <a:srgbClr val="FF0000"/>
                                    </a:solidFill>
                                    <a:latin typeface="Cambria Math" panose="02040503050406030204" pitchFamily="18" charset="0"/>
                                    <a:ea typeface="Cambria Math" panose="02040503050406030204" pitchFamily="18" charset="0"/>
                                  </a:rPr>
                                  <m:t>1</m:t>
                                </m:r>
                              </m:sub>
                              <m:sup>
                                <m:r>
                                  <a:rPr lang="en-US" sz="2000" i="1">
                                    <a:solidFill>
                                      <a:srgbClr val="FF0000"/>
                                    </a:solidFill>
                                    <a:latin typeface="Cambria Math" panose="02040503050406030204" pitchFamily="18" charset="0"/>
                                    <a:ea typeface="Cambria Math" panose="02040503050406030204" pitchFamily="18" charset="0"/>
                                  </a:rPr>
                                  <m:t>𝑇</m:t>
                                </m:r>
                              </m:sup>
                            </m:sSubSup>
                            <m:r>
                              <a:rPr lang="en-US" sz="2000" i="1">
                                <a:solidFill>
                                  <a:srgbClr val="FF0000"/>
                                </a:solidFill>
                                <a:latin typeface="Cambria Math" panose="02040503050406030204" pitchFamily="18" charset="0"/>
                              </a:rPr>
                              <m:t>𝑥</m:t>
                            </m:r>
                          </m:e>
                        </m:d>
                      </m:den>
                    </m:f>
                    <m:r>
                      <a:rPr lang="en-US" sz="2000" i="1">
                        <a:solidFill>
                          <a:srgbClr val="FF0000"/>
                        </a:solidFill>
                        <a:latin typeface="Cambria Math" panose="02040503050406030204" pitchFamily="18" charset="0"/>
                        <a:ea typeface="Cambria Math" panose="02040503050406030204" pitchFamily="18" charset="0"/>
                      </a:rPr>
                      <m:t>𝜎</m:t>
                    </m:r>
                    <m:d>
                      <m:dPr>
                        <m:ctrlPr>
                          <a:rPr lang="en-US" sz="2000" i="1">
                            <a:solidFill>
                              <a:srgbClr val="FF0000"/>
                            </a:solidFill>
                            <a:latin typeface="Cambria Math" panose="02040503050406030204" pitchFamily="18" charset="0"/>
                            <a:ea typeface="Cambria Math" panose="02040503050406030204" pitchFamily="18" charset="0"/>
                          </a:rPr>
                        </m:ctrlPr>
                      </m:dPr>
                      <m:e>
                        <m:sSubSup>
                          <m:sSubSupPr>
                            <m:ctrlPr>
                              <a:rPr lang="en-US" sz="2000" i="1">
                                <a:solidFill>
                                  <a:srgbClr val="FF0000"/>
                                </a:solidFill>
                                <a:latin typeface="Cambria Math" panose="02040503050406030204" pitchFamily="18" charset="0"/>
                                <a:ea typeface="Cambria Math" panose="02040503050406030204" pitchFamily="18" charset="0"/>
                              </a:rPr>
                            </m:ctrlPr>
                          </m:sSubSupPr>
                          <m:e>
                            <m:r>
                              <a:rPr lang="en-US" sz="2000" i="1">
                                <a:solidFill>
                                  <a:srgbClr val="FF0000"/>
                                </a:solidFill>
                                <a:latin typeface="Cambria Math" panose="02040503050406030204" pitchFamily="18" charset="0"/>
                                <a:ea typeface="Cambria Math" panose="02040503050406030204" pitchFamily="18" charset="0"/>
                              </a:rPr>
                              <m:t>𝑤</m:t>
                            </m:r>
                          </m:e>
                          <m:sub>
                            <m:r>
                              <a:rPr lang="en-US" sz="2000" i="1">
                                <a:solidFill>
                                  <a:srgbClr val="FF0000"/>
                                </a:solidFill>
                                <a:latin typeface="Cambria Math" panose="02040503050406030204" pitchFamily="18" charset="0"/>
                                <a:ea typeface="Cambria Math" panose="02040503050406030204" pitchFamily="18" charset="0"/>
                              </a:rPr>
                              <m:t>1</m:t>
                            </m:r>
                          </m:sub>
                          <m:sup>
                            <m:r>
                              <a:rPr lang="en-US" sz="2000" i="1">
                                <a:solidFill>
                                  <a:srgbClr val="FF0000"/>
                                </a:solidFill>
                                <a:latin typeface="Cambria Math" panose="02040503050406030204" pitchFamily="18" charset="0"/>
                                <a:ea typeface="Cambria Math" panose="02040503050406030204" pitchFamily="18" charset="0"/>
                              </a:rPr>
                              <m:t>𝑇</m:t>
                            </m:r>
                          </m:sup>
                        </m:sSubSup>
                        <m:r>
                          <a:rPr lang="en-US" sz="2000" i="1">
                            <a:solidFill>
                              <a:srgbClr val="FF0000"/>
                            </a:solidFill>
                            <a:latin typeface="Cambria Math" panose="02040503050406030204" pitchFamily="18" charset="0"/>
                          </a:rPr>
                          <m:t>𝑥</m:t>
                        </m:r>
                      </m:e>
                    </m:d>
                    <m:d>
                      <m:dPr>
                        <m:ctrlPr>
                          <a:rPr lang="en-US" sz="2000" b="0" i="1" smtClean="0">
                            <a:solidFill>
                              <a:srgbClr val="FF0000"/>
                            </a:solidFill>
                            <a:latin typeface="Cambria Math" panose="02040503050406030204" pitchFamily="18" charset="0"/>
                          </a:rPr>
                        </m:ctrlPr>
                      </m:dPr>
                      <m:e>
                        <m:r>
                          <a:rPr lang="en-US" sz="2000" b="0" i="1" smtClean="0">
                            <a:solidFill>
                              <a:srgbClr val="FF0000"/>
                            </a:solidFill>
                            <a:latin typeface="Cambria Math" panose="02040503050406030204" pitchFamily="18" charset="0"/>
                          </a:rPr>
                          <m:t>1−</m:t>
                        </m:r>
                        <m:r>
                          <a:rPr lang="en-US" sz="2000" i="1">
                            <a:solidFill>
                              <a:srgbClr val="FF0000"/>
                            </a:solidFill>
                            <a:latin typeface="Cambria Math" panose="02040503050406030204" pitchFamily="18" charset="0"/>
                            <a:ea typeface="Cambria Math" panose="02040503050406030204" pitchFamily="18" charset="0"/>
                          </a:rPr>
                          <m:t>𝜎</m:t>
                        </m:r>
                        <m:d>
                          <m:dPr>
                            <m:ctrlPr>
                              <a:rPr lang="en-US" sz="2000" i="1">
                                <a:solidFill>
                                  <a:srgbClr val="FF0000"/>
                                </a:solidFill>
                                <a:latin typeface="Cambria Math" panose="02040503050406030204" pitchFamily="18" charset="0"/>
                                <a:ea typeface="Cambria Math" panose="02040503050406030204" pitchFamily="18" charset="0"/>
                              </a:rPr>
                            </m:ctrlPr>
                          </m:dPr>
                          <m:e>
                            <m:sSubSup>
                              <m:sSubSupPr>
                                <m:ctrlPr>
                                  <a:rPr lang="en-US" sz="2000" i="1">
                                    <a:solidFill>
                                      <a:srgbClr val="FF0000"/>
                                    </a:solidFill>
                                    <a:latin typeface="Cambria Math" panose="02040503050406030204" pitchFamily="18" charset="0"/>
                                    <a:ea typeface="Cambria Math" panose="02040503050406030204" pitchFamily="18" charset="0"/>
                                  </a:rPr>
                                </m:ctrlPr>
                              </m:sSubSupPr>
                              <m:e>
                                <m:r>
                                  <a:rPr lang="en-US" sz="2000" i="1">
                                    <a:solidFill>
                                      <a:srgbClr val="FF0000"/>
                                    </a:solidFill>
                                    <a:latin typeface="Cambria Math" panose="02040503050406030204" pitchFamily="18" charset="0"/>
                                    <a:ea typeface="Cambria Math" panose="02040503050406030204" pitchFamily="18" charset="0"/>
                                  </a:rPr>
                                  <m:t>𝑤</m:t>
                                </m:r>
                              </m:e>
                              <m:sub>
                                <m:r>
                                  <a:rPr lang="en-US" sz="2000" i="1">
                                    <a:solidFill>
                                      <a:srgbClr val="FF0000"/>
                                    </a:solidFill>
                                    <a:latin typeface="Cambria Math" panose="02040503050406030204" pitchFamily="18" charset="0"/>
                                    <a:ea typeface="Cambria Math" panose="02040503050406030204" pitchFamily="18" charset="0"/>
                                  </a:rPr>
                                  <m:t>1</m:t>
                                </m:r>
                              </m:sub>
                              <m:sup>
                                <m:r>
                                  <a:rPr lang="en-US" sz="2000" i="1">
                                    <a:solidFill>
                                      <a:srgbClr val="FF0000"/>
                                    </a:solidFill>
                                    <a:latin typeface="Cambria Math" panose="02040503050406030204" pitchFamily="18" charset="0"/>
                                    <a:ea typeface="Cambria Math" panose="02040503050406030204" pitchFamily="18" charset="0"/>
                                  </a:rPr>
                                  <m:t>𝑇</m:t>
                                </m:r>
                              </m:sup>
                            </m:sSubSup>
                            <m:r>
                              <a:rPr lang="en-US" sz="2000" i="1">
                                <a:solidFill>
                                  <a:srgbClr val="FF0000"/>
                                </a:solidFill>
                                <a:latin typeface="Cambria Math" panose="02040503050406030204" pitchFamily="18" charset="0"/>
                              </a:rPr>
                              <m:t>𝑥</m:t>
                            </m:r>
                          </m:e>
                        </m:d>
                      </m:e>
                    </m:d>
                    <m:r>
                      <a:rPr lang="en-US" sz="2000" b="0" i="1" smtClean="0">
                        <a:solidFill>
                          <a:srgbClr val="FF0000"/>
                        </a:solidFill>
                        <a:latin typeface="Cambria Math" panose="02040503050406030204" pitchFamily="18" charset="0"/>
                      </a:rPr>
                      <m:t>𝑥</m:t>
                    </m:r>
                    <m:r>
                      <a:rPr lang="en-US" sz="2000" b="0" i="1" smtClean="0">
                        <a:solidFill>
                          <a:srgbClr val="FF0000"/>
                        </a:solidFill>
                        <a:latin typeface="Cambria Math" panose="02040503050406030204" pitchFamily="18" charset="0"/>
                      </a:rPr>
                      <m:t>=−</m:t>
                    </m:r>
                    <m:r>
                      <a:rPr lang="en-US" sz="2000" b="0" i="1" smtClean="0">
                        <a:solidFill>
                          <a:srgbClr val="FF0000"/>
                        </a:solidFill>
                        <a:latin typeface="Cambria Math" panose="02040503050406030204" pitchFamily="18" charset="0"/>
                        <a:ea typeface="Cambria Math" panose="02040503050406030204" pitchFamily="18" charset="0"/>
                      </a:rPr>
                      <m:t>𝜎</m:t>
                    </m:r>
                    <m:d>
                      <m:dPr>
                        <m:ctrlPr>
                          <a:rPr lang="en-US" sz="2000" b="0" i="1" smtClean="0">
                            <a:solidFill>
                              <a:srgbClr val="FF0000"/>
                            </a:solidFill>
                            <a:latin typeface="Cambria Math" panose="02040503050406030204" pitchFamily="18" charset="0"/>
                            <a:ea typeface="Cambria Math" panose="02040503050406030204" pitchFamily="18" charset="0"/>
                          </a:rPr>
                        </m:ctrlPr>
                      </m:dPr>
                      <m:e>
                        <m:r>
                          <a:rPr lang="en-US" sz="2000" b="0" i="1" smtClean="0">
                            <a:solidFill>
                              <a:srgbClr val="FF0000"/>
                            </a:solidFill>
                            <a:latin typeface="Cambria Math" panose="02040503050406030204" pitchFamily="18" charset="0"/>
                            <a:ea typeface="Cambria Math" panose="02040503050406030204" pitchFamily="18" charset="0"/>
                          </a:rPr>
                          <m:t>−</m:t>
                        </m:r>
                        <m:sSubSup>
                          <m:sSubSupPr>
                            <m:ctrlPr>
                              <a:rPr lang="en-US" sz="2000" b="0" i="1" smtClean="0">
                                <a:solidFill>
                                  <a:srgbClr val="FF0000"/>
                                </a:solidFill>
                                <a:latin typeface="Cambria Math" panose="02040503050406030204" pitchFamily="18" charset="0"/>
                                <a:ea typeface="Cambria Math" panose="02040503050406030204" pitchFamily="18" charset="0"/>
                              </a:rPr>
                            </m:ctrlPr>
                          </m:sSubSupPr>
                          <m:e>
                            <m:r>
                              <a:rPr lang="en-US" sz="2000" b="0" i="1" smtClean="0">
                                <a:solidFill>
                                  <a:srgbClr val="FF0000"/>
                                </a:solidFill>
                                <a:latin typeface="Cambria Math" panose="02040503050406030204" pitchFamily="18" charset="0"/>
                                <a:ea typeface="Cambria Math" panose="02040503050406030204" pitchFamily="18" charset="0"/>
                              </a:rPr>
                              <m:t>𝑤</m:t>
                            </m:r>
                          </m:e>
                          <m:sub>
                            <m:r>
                              <a:rPr lang="en-US" sz="2000" b="0" i="1" smtClean="0">
                                <a:solidFill>
                                  <a:srgbClr val="FF0000"/>
                                </a:solidFill>
                                <a:latin typeface="Cambria Math" panose="02040503050406030204" pitchFamily="18" charset="0"/>
                                <a:ea typeface="Cambria Math" panose="02040503050406030204" pitchFamily="18" charset="0"/>
                              </a:rPr>
                              <m:t>1</m:t>
                            </m:r>
                          </m:sub>
                          <m:sup>
                            <m:r>
                              <a:rPr lang="en-US" sz="2000" b="0" i="1" smtClean="0">
                                <a:solidFill>
                                  <a:srgbClr val="FF0000"/>
                                </a:solidFill>
                                <a:latin typeface="Cambria Math" panose="02040503050406030204" pitchFamily="18" charset="0"/>
                                <a:ea typeface="Cambria Math" panose="02040503050406030204" pitchFamily="18" charset="0"/>
                              </a:rPr>
                              <m:t>𝑇</m:t>
                            </m:r>
                          </m:sup>
                        </m:sSubSup>
                        <m:r>
                          <a:rPr lang="en-US" sz="2000" b="0" i="1" smtClean="0">
                            <a:solidFill>
                              <a:srgbClr val="FF0000"/>
                            </a:solidFill>
                            <a:latin typeface="Cambria Math" panose="02040503050406030204" pitchFamily="18" charset="0"/>
                          </a:rPr>
                          <m:t>𝑥</m:t>
                        </m:r>
                      </m:e>
                    </m:d>
                    <m:r>
                      <a:rPr lang="en-US" sz="2000" b="0" i="1" smtClean="0">
                        <a:solidFill>
                          <a:srgbClr val="FF0000"/>
                        </a:solidFill>
                        <a:latin typeface="Cambria Math" panose="02040503050406030204" pitchFamily="18" charset="0"/>
                      </a:rPr>
                      <m:t>𝑥</m:t>
                    </m:r>
                  </m:oMath>
                </a14:m>
                <a:endParaRPr lang="en-US" sz="2000" i="1" dirty="0">
                  <a:latin typeface="Cambria Math" panose="02040503050406030204" pitchFamily="18" charset="0"/>
                </a:endParaRPr>
              </a:p>
            </p:txBody>
          </p:sp>
        </mc:Choice>
        <mc:Fallback xmlns="">
          <p:sp>
            <p:nvSpPr>
              <p:cNvPr id="23" name="Content Placeholder 22">
                <a:extLst>
                  <a:ext uri="{FF2B5EF4-FFF2-40B4-BE49-F238E27FC236}">
                    <a16:creationId xmlns:a16="http://schemas.microsoft.com/office/drawing/2014/main" id="{C6D2C62E-31C7-0145-BE8B-7BA8849D89D7}"/>
                  </a:ext>
                </a:extLst>
              </p:cNvPr>
              <p:cNvSpPr>
                <a:spLocks noGrp="1" noRot="1" noChangeAspect="1" noMove="1" noResize="1" noEditPoints="1" noAdjustHandles="1" noChangeArrowheads="1" noChangeShapeType="1" noTextEdit="1"/>
              </p:cNvSpPr>
              <p:nvPr>
                <p:ph idx="1"/>
              </p:nvPr>
            </p:nvSpPr>
            <p:spPr>
              <a:xfrm>
                <a:off x="457200" y="2209800"/>
                <a:ext cx="9969846" cy="3744897"/>
              </a:xfrm>
              <a:blipFill>
                <a:blip r:embed="rId5"/>
                <a:stretch>
                  <a:fillRect l="-1401" b="-226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AEFF2309-8B1F-074E-B825-9FFDA94819E6}"/>
                  </a:ext>
                </a:extLst>
              </p:cNvPr>
              <p:cNvSpPr/>
              <p:nvPr/>
            </p:nvSpPr>
            <p:spPr bwMode="auto">
              <a:xfrm>
                <a:off x="3395161"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𝑥</m:t>
                      </m:r>
                      <m:r>
                        <a:rPr lang="en-US" sz="1800" b="0" i="1">
                          <a:latin typeface="Cambria Math" panose="02040503050406030204" pitchFamily="18" charset="0"/>
                        </a:rPr>
                        <m:t>,</m:t>
                      </m:r>
                      <m:sSub>
                        <m:sSubPr>
                          <m:ctrlPr>
                            <a:rPr lang="en-US" sz="1800" b="0" i="1">
                              <a:latin typeface="Cambria Math" panose="02040503050406030204" pitchFamily="18" charset="0"/>
                            </a:rPr>
                          </m:ctrlPr>
                        </m:sSubPr>
                        <m:e>
                          <m:r>
                            <a:rPr lang="en-US" sz="1800" b="0" i="1">
                              <a:latin typeface="Cambria Math" panose="02040503050406030204" pitchFamily="18" charset="0"/>
                            </a:rPr>
                            <m:t>𝑤</m:t>
                          </m:r>
                        </m:e>
                        <m:sub>
                          <m:r>
                            <a:rPr lang="en-US" sz="1800" b="0" i="1" smtClean="0">
                              <a:latin typeface="Cambria Math" panose="02040503050406030204" pitchFamily="18" charset="0"/>
                            </a:rPr>
                            <m:t>1</m:t>
                          </m:r>
                        </m:sub>
                      </m:sSub>
                      <m:r>
                        <a:rPr lang="en-US" sz="1800" b="0" i="1">
                          <a:latin typeface="Cambria Math" panose="02040503050406030204" pitchFamily="18"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9" name="Oval 8">
                <a:extLst>
                  <a:ext uri="{FF2B5EF4-FFF2-40B4-BE49-F238E27FC236}">
                    <a16:creationId xmlns:a16="http://schemas.microsoft.com/office/drawing/2014/main" id="{AEFF2309-8B1F-074E-B825-9FFDA94819E6}"/>
                  </a:ext>
                </a:extLst>
              </p:cNvPr>
              <p:cNvSpPr>
                <a:spLocks noRot="1" noChangeAspect="1" noMove="1" noResize="1" noEditPoints="1" noAdjustHandles="1" noChangeArrowheads="1" noChangeShapeType="1" noTextEdit="1"/>
              </p:cNvSpPr>
              <p:nvPr/>
            </p:nvSpPr>
            <p:spPr bwMode="auto">
              <a:xfrm>
                <a:off x="3395161" y="1458897"/>
                <a:ext cx="1611691" cy="674703"/>
              </a:xfrm>
              <a:prstGeom prst="ellipse">
                <a:avLst/>
              </a:prstGeom>
              <a:blipFill>
                <a:blip r:embed="rId6"/>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Oval 11">
                <a:extLst>
                  <a:ext uri="{FF2B5EF4-FFF2-40B4-BE49-F238E27FC236}">
                    <a16:creationId xmlns:a16="http://schemas.microsoft.com/office/drawing/2014/main" id="{966C51DE-C2EC-1A4B-BE44-F5FA846FEF47}"/>
                  </a:ext>
                </a:extLst>
              </p:cNvPr>
              <p:cNvSpPr/>
              <p:nvPr/>
            </p:nvSpPr>
            <p:spPr bwMode="auto">
              <a:xfrm>
                <a:off x="5467284" y="1458897"/>
                <a:ext cx="1611691" cy="674703"/>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
                    </m:oMathParaPr>
                    <m:oMath xmlns:m="http://schemas.openxmlformats.org/officeDocument/2006/math">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𝑓</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1</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𝑤</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2" name="Oval 11">
                <a:extLst>
                  <a:ext uri="{FF2B5EF4-FFF2-40B4-BE49-F238E27FC236}">
                    <a16:creationId xmlns:a16="http://schemas.microsoft.com/office/drawing/2014/main" id="{966C51DE-C2EC-1A4B-BE44-F5FA846FEF47}"/>
                  </a:ext>
                </a:extLst>
              </p:cNvPr>
              <p:cNvSpPr>
                <a:spLocks noRot="1" noChangeAspect="1" noMove="1" noResize="1" noEditPoints="1" noAdjustHandles="1" noChangeArrowheads="1" noChangeShapeType="1" noTextEdit="1"/>
              </p:cNvSpPr>
              <p:nvPr/>
            </p:nvSpPr>
            <p:spPr bwMode="auto">
              <a:xfrm>
                <a:off x="5467284" y="1458897"/>
                <a:ext cx="1611691" cy="674703"/>
              </a:xfrm>
              <a:prstGeom prst="ellipse">
                <a:avLst/>
              </a:prstGeom>
              <a:blipFill>
                <a:blip r:embed="rId7"/>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E7F7B77-23ED-9C45-A24B-EBB29BEC1281}"/>
                  </a:ext>
                </a:extLst>
              </p:cNvPr>
              <p:cNvSpPr/>
              <p:nvPr/>
            </p:nvSpPr>
            <p:spPr bwMode="auto">
              <a:xfrm>
                <a:off x="7477512" y="1447800"/>
                <a:ext cx="1049263" cy="674703"/>
              </a:xfrm>
              <a:prstGeom prst="ellipse">
                <a:avLst/>
              </a:prstGeom>
              <a:solidFill>
                <a:schemeClr val="accent1">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𝑙</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sSub>
                        <m:sSubPr>
                          <m:ctrlPr>
                            <a:rPr kumimoji="0" lang="en-US" sz="1800" b="0" i="1" u="none" strike="noStrike" cap="none" normalizeH="0" baseline="0" smtClean="0">
                              <a:ln>
                                <a:noFill/>
                              </a:ln>
                              <a:solidFill>
                                <a:schemeClr val="tx1"/>
                              </a:solidFill>
                              <a:effectLst/>
                              <a:latin typeface="Cambria Math" panose="02040503050406030204" pitchFamily="18" charset="0"/>
                              <a:cs typeface="Arial" charset="0"/>
                            </a:rPr>
                          </m:ctrlPr>
                        </m:sSubPr>
                        <m:e>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h</m:t>
                          </m:r>
                        </m:e>
                        <m: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2</m:t>
                          </m:r>
                        </m:sub>
                      </m:sSub>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𝑦</m:t>
                      </m:r>
                      <m:r>
                        <a:rPr kumimoji="0" lang="en-US" sz="1800" b="0" i="1" u="none" strike="noStrike" cap="none" normalizeH="0" baseline="0" smtClean="0">
                          <a:ln>
                            <a:noFill/>
                          </a:ln>
                          <a:solidFill>
                            <a:schemeClr val="tx1"/>
                          </a:solidFill>
                          <a:effectLst/>
                          <a:latin typeface="Cambria Math" panose="02040503050406030204" pitchFamily="18" charset="0"/>
                          <a:cs typeface="Arial" charset="0"/>
                        </a:rPr>
                        <m:t>)</m:t>
                      </m:r>
                    </m:oMath>
                  </m:oMathPara>
                </a14:m>
                <a:endParaRPr kumimoji="0" lang="en-US" sz="1800" b="0" i="0" u="none" strike="noStrike" cap="none" normalizeH="0" baseline="0" dirty="0">
                  <a:ln>
                    <a:noFill/>
                  </a:ln>
                  <a:solidFill>
                    <a:schemeClr val="tx1"/>
                  </a:solidFill>
                  <a:effectLst/>
                  <a:cs typeface="Arial" charset="0"/>
                </a:endParaRPr>
              </a:p>
            </p:txBody>
          </p:sp>
        </mc:Choice>
        <mc:Fallback xmlns="">
          <p:sp>
            <p:nvSpPr>
              <p:cNvPr id="15" name="Oval 14">
                <a:extLst>
                  <a:ext uri="{FF2B5EF4-FFF2-40B4-BE49-F238E27FC236}">
                    <a16:creationId xmlns:a16="http://schemas.microsoft.com/office/drawing/2014/main" id="{FE7F7B77-23ED-9C45-A24B-EBB29BEC1281}"/>
                  </a:ext>
                </a:extLst>
              </p:cNvPr>
              <p:cNvSpPr>
                <a:spLocks noRot="1" noChangeAspect="1" noMove="1" noResize="1" noEditPoints="1" noAdjustHandles="1" noChangeArrowheads="1" noChangeShapeType="1" noTextEdit="1"/>
              </p:cNvSpPr>
              <p:nvPr/>
            </p:nvSpPr>
            <p:spPr bwMode="auto">
              <a:xfrm>
                <a:off x="7477512" y="1447800"/>
                <a:ext cx="1049263" cy="674703"/>
              </a:xfrm>
              <a:prstGeom prst="ellipse">
                <a:avLst/>
              </a:prstGeom>
              <a:blipFill>
                <a:blip r:embed="rId8"/>
                <a:stretch>
                  <a:fillRect/>
                </a:stretch>
              </a:blipFill>
              <a:ln w="9525"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E03572AA-819F-A148-B111-47923731DA9D}"/>
              </a:ext>
            </a:extLst>
          </p:cNvPr>
          <p:cNvCxnSpPr>
            <a:cxnSpLocks/>
          </p:cNvCxnSpPr>
          <p:nvPr/>
        </p:nvCxnSpPr>
        <p:spPr bwMode="auto">
          <a:xfrm>
            <a:off x="8526775" y="1785152"/>
            <a:ext cx="304800"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77827947-D5C4-F84C-9FD0-F4782DA47D3B}"/>
                  </a:ext>
                </a:extLst>
              </p:cNvPr>
              <p:cNvSpPr/>
              <p:nvPr/>
            </p:nvSpPr>
            <p:spPr>
              <a:xfrm>
                <a:off x="2501312" y="1627623"/>
                <a:ext cx="37920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𝑥</m:t>
                      </m:r>
                    </m:oMath>
                  </m:oMathPara>
                </a14:m>
                <a:endParaRPr lang="en-US" sz="1800" dirty="0"/>
              </a:p>
            </p:txBody>
          </p:sp>
        </mc:Choice>
        <mc:Fallback xmlns="">
          <p:sp>
            <p:nvSpPr>
              <p:cNvPr id="17" name="Rectangle 16">
                <a:extLst>
                  <a:ext uri="{FF2B5EF4-FFF2-40B4-BE49-F238E27FC236}">
                    <a16:creationId xmlns:a16="http://schemas.microsoft.com/office/drawing/2014/main" id="{77827947-D5C4-F84C-9FD0-F4782DA47D3B}"/>
                  </a:ext>
                </a:extLst>
              </p:cNvPr>
              <p:cNvSpPr>
                <a:spLocks noRot="1" noChangeAspect="1" noMove="1" noResize="1" noEditPoints="1" noAdjustHandles="1" noChangeArrowheads="1" noChangeShapeType="1" noTextEdit="1"/>
              </p:cNvSpPr>
              <p:nvPr/>
            </p:nvSpPr>
            <p:spPr>
              <a:xfrm>
                <a:off x="2501312" y="1627623"/>
                <a:ext cx="3792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FB8762E0-E4C8-494F-B4D9-EFCB9A44658A}"/>
                  </a:ext>
                </a:extLst>
              </p:cNvPr>
              <p:cNvSpPr/>
              <p:nvPr/>
            </p:nvSpPr>
            <p:spPr>
              <a:xfrm>
                <a:off x="4901125" y="1318165"/>
                <a:ext cx="47904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1</m:t>
                          </m:r>
                        </m:sub>
                      </m:sSub>
                    </m:oMath>
                  </m:oMathPara>
                </a14:m>
                <a:endParaRPr lang="en-US" sz="1800" dirty="0"/>
              </a:p>
            </p:txBody>
          </p:sp>
        </mc:Choice>
        <mc:Fallback xmlns="">
          <p:sp>
            <p:nvSpPr>
              <p:cNvPr id="18" name="Rectangle 17">
                <a:extLst>
                  <a:ext uri="{FF2B5EF4-FFF2-40B4-BE49-F238E27FC236}">
                    <a16:creationId xmlns:a16="http://schemas.microsoft.com/office/drawing/2014/main" id="{FB8762E0-E4C8-494F-B4D9-EFCB9A44658A}"/>
                  </a:ext>
                </a:extLst>
              </p:cNvPr>
              <p:cNvSpPr>
                <a:spLocks noRot="1" noChangeAspect="1" noMove="1" noResize="1" noEditPoints="1" noAdjustHandles="1" noChangeArrowheads="1" noChangeShapeType="1" noTextEdit="1"/>
              </p:cNvSpPr>
              <p:nvPr/>
            </p:nvSpPr>
            <p:spPr>
              <a:xfrm>
                <a:off x="4901125" y="1318165"/>
                <a:ext cx="479041"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5F945C52-1A78-E649-B041-F7E44C7E145C}"/>
                  </a:ext>
                </a:extLst>
              </p:cNvPr>
              <p:cNvSpPr/>
              <p:nvPr/>
            </p:nvSpPr>
            <p:spPr>
              <a:xfrm>
                <a:off x="7113457" y="1295400"/>
                <a:ext cx="484363"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h</m:t>
                          </m:r>
                        </m:e>
                        <m:sub>
                          <m:r>
                            <a:rPr lang="en-US" sz="1800" b="0" i="1" smtClean="0">
                              <a:latin typeface="Cambria Math" panose="02040503050406030204" pitchFamily="18" charset="0"/>
                            </a:rPr>
                            <m:t>2</m:t>
                          </m:r>
                        </m:sub>
                      </m:sSub>
                    </m:oMath>
                  </m:oMathPara>
                </a14:m>
                <a:endParaRPr lang="en-US" sz="1800" dirty="0"/>
              </a:p>
            </p:txBody>
          </p:sp>
        </mc:Choice>
        <mc:Fallback xmlns="">
          <p:sp>
            <p:nvSpPr>
              <p:cNvPr id="20" name="Rectangle 19">
                <a:extLst>
                  <a:ext uri="{FF2B5EF4-FFF2-40B4-BE49-F238E27FC236}">
                    <a16:creationId xmlns:a16="http://schemas.microsoft.com/office/drawing/2014/main" id="{5F945C52-1A78-E649-B041-F7E44C7E145C}"/>
                  </a:ext>
                </a:extLst>
              </p:cNvPr>
              <p:cNvSpPr>
                <a:spLocks noRot="1" noChangeAspect="1" noMove="1" noResize="1" noEditPoints="1" noAdjustHandles="1" noChangeArrowheads="1" noChangeShapeType="1" noTextEdit="1"/>
              </p:cNvSpPr>
              <p:nvPr/>
            </p:nvSpPr>
            <p:spPr>
              <a:xfrm>
                <a:off x="7113457" y="1295400"/>
                <a:ext cx="48436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3D6FE8CB-A3AF-5445-AABA-9795FE996382}"/>
                  </a:ext>
                </a:extLst>
              </p:cNvPr>
              <p:cNvSpPr/>
              <p:nvPr/>
            </p:nvSpPr>
            <p:spPr>
              <a:xfrm>
                <a:off x="8831575" y="1611868"/>
                <a:ext cx="367665"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𝑒</m:t>
                      </m:r>
                    </m:oMath>
                  </m:oMathPara>
                </a14:m>
                <a:endParaRPr lang="en-US" sz="1800" dirty="0"/>
              </a:p>
            </p:txBody>
          </p:sp>
        </mc:Choice>
        <mc:Fallback xmlns="">
          <p:sp>
            <p:nvSpPr>
              <p:cNvPr id="21" name="Rectangle 20">
                <a:extLst>
                  <a:ext uri="{FF2B5EF4-FFF2-40B4-BE49-F238E27FC236}">
                    <a16:creationId xmlns:a16="http://schemas.microsoft.com/office/drawing/2014/main" id="{3D6FE8CB-A3AF-5445-AABA-9795FE996382}"/>
                  </a:ext>
                </a:extLst>
              </p:cNvPr>
              <p:cNvSpPr>
                <a:spLocks noRot="1" noChangeAspect="1" noMove="1" noResize="1" noEditPoints="1" noAdjustHandles="1" noChangeArrowheads="1" noChangeShapeType="1" noTextEdit="1"/>
              </p:cNvSpPr>
              <p:nvPr/>
            </p:nvSpPr>
            <p:spPr>
              <a:xfrm>
                <a:off x="8831575" y="1611868"/>
                <a:ext cx="367665"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F91B5419-0DE0-864B-BBED-D6F3FF33249E}"/>
                  </a:ext>
                </a:extLst>
              </p:cNvPr>
              <p:cNvSpPr/>
              <p:nvPr/>
            </p:nvSpPr>
            <p:spPr>
              <a:xfrm>
                <a:off x="6019800" y="838200"/>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2</m:t>
                          </m:r>
                        </m:sub>
                      </m:sSub>
                    </m:oMath>
                  </m:oMathPara>
                </a14:m>
                <a:endParaRPr lang="en-US" sz="1800" dirty="0"/>
              </a:p>
            </p:txBody>
          </p:sp>
        </mc:Choice>
        <mc:Fallback xmlns="">
          <p:sp>
            <p:nvSpPr>
              <p:cNvPr id="19" name="Rectangle 18">
                <a:extLst>
                  <a:ext uri="{FF2B5EF4-FFF2-40B4-BE49-F238E27FC236}">
                    <a16:creationId xmlns:a16="http://schemas.microsoft.com/office/drawing/2014/main" id="{F91B5419-0DE0-864B-BBED-D6F3FF33249E}"/>
                  </a:ext>
                </a:extLst>
              </p:cNvPr>
              <p:cNvSpPr>
                <a:spLocks noRot="1" noChangeAspect="1" noMove="1" noResize="1" noEditPoints="1" noAdjustHandles="1" noChangeArrowheads="1" noChangeShapeType="1" noTextEdit="1"/>
              </p:cNvSpPr>
              <p:nvPr/>
            </p:nvSpPr>
            <p:spPr>
              <a:xfrm>
                <a:off x="6019800" y="838200"/>
                <a:ext cx="513025" cy="369332"/>
              </a:xfrm>
              <a:prstGeom prst="rect">
                <a:avLst/>
              </a:prstGeom>
              <a:blipFill>
                <a:blip r:embed="rId13"/>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3DB7DEBD-5FFA-1741-ADCE-55F9168FFCA3}"/>
              </a:ext>
            </a:extLst>
          </p:cNvPr>
          <p:cNvCxnSpPr>
            <a:cxnSpLocks/>
            <a:stCxn id="19" idx="2"/>
          </p:cNvCxnSpPr>
          <p:nvPr/>
        </p:nvCxnSpPr>
        <p:spPr bwMode="auto">
          <a:xfrm flipH="1">
            <a:off x="6271871" y="1207532"/>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0C5D8430-409F-DA46-B746-807DA014DA23}"/>
                  </a:ext>
                </a:extLst>
              </p:cNvPr>
              <p:cNvSpPr/>
              <p:nvPr/>
            </p:nvSpPr>
            <p:spPr>
              <a:xfrm>
                <a:off x="3958146" y="870259"/>
                <a:ext cx="513025" cy="369332"/>
              </a:xfrm>
              <a:prstGeom prst="rect">
                <a:avLst/>
              </a:prstGeom>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oMath>
                  </m:oMathPara>
                </a14:m>
                <a:endParaRPr lang="en-US" sz="1800" dirty="0"/>
              </a:p>
            </p:txBody>
          </p:sp>
        </mc:Choice>
        <mc:Fallback xmlns="">
          <p:sp>
            <p:nvSpPr>
              <p:cNvPr id="24" name="Rectangle 23">
                <a:extLst>
                  <a:ext uri="{FF2B5EF4-FFF2-40B4-BE49-F238E27FC236}">
                    <a16:creationId xmlns:a16="http://schemas.microsoft.com/office/drawing/2014/main" id="{0C5D8430-409F-DA46-B746-807DA014DA23}"/>
                  </a:ext>
                </a:extLst>
              </p:cNvPr>
              <p:cNvSpPr>
                <a:spLocks noRot="1" noChangeAspect="1" noMove="1" noResize="1" noEditPoints="1" noAdjustHandles="1" noChangeArrowheads="1" noChangeShapeType="1" noTextEdit="1"/>
              </p:cNvSpPr>
              <p:nvPr/>
            </p:nvSpPr>
            <p:spPr>
              <a:xfrm>
                <a:off x="3958146" y="870259"/>
                <a:ext cx="513025" cy="369332"/>
              </a:xfrm>
              <a:prstGeom prst="rect">
                <a:avLst/>
              </a:prstGeom>
              <a:blipFill>
                <a:blip r:embed="rId14"/>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985960E7-AFC0-2942-A93A-823AF204E884}"/>
              </a:ext>
            </a:extLst>
          </p:cNvPr>
          <p:cNvCxnSpPr>
            <a:cxnSpLocks/>
            <a:stCxn id="24" idx="2"/>
          </p:cNvCxnSpPr>
          <p:nvPr/>
        </p:nvCxnSpPr>
        <p:spPr bwMode="auto">
          <a:xfrm flipH="1">
            <a:off x="4210217" y="1239591"/>
            <a:ext cx="4442" cy="228601"/>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EA88DAF2-4F16-794A-9548-F4E66023E862}"/>
                  </a:ext>
                </a:extLst>
              </p:cNvPr>
              <p:cNvSpPr/>
              <p:nvPr/>
            </p:nvSpPr>
            <p:spPr>
              <a:xfrm>
                <a:off x="812679" y="1534180"/>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panose="02040503050406030204" pitchFamily="18" charset="0"/>
                        </a:rPr>
                        <m:t>𝑘</m:t>
                      </m:r>
                      <m:r>
                        <a:rPr lang="en-US" sz="2800" b="0" i="1" dirty="0" smtClean="0">
                          <a:solidFill>
                            <a:srgbClr val="C00000"/>
                          </a:solidFill>
                          <a:latin typeface="Cambria Math" panose="02040503050406030204" pitchFamily="18" charset="0"/>
                        </a:rPr>
                        <m:t>=2</m:t>
                      </m:r>
                    </m:oMath>
                  </m:oMathPara>
                </a14:m>
                <a:endParaRPr lang="en-US" sz="2800" b="0" dirty="0">
                  <a:solidFill>
                    <a:srgbClr val="C00000"/>
                  </a:solidFill>
                </a:endParaRPr>
              </a:p>
            </p:txBody>
          </p:sp>
        </mc:Choice>
        <mc:Fallback xmlns="">
          <p:sp>
            <p:nvSpPr>
              <p:cNvPr id="3" name="Rectangle 2">
                <a:extLst>
                  <a:ext uri="{FF2B5EF4-FFF2-40B4-BE49-F238E27FC236}">
                    <a16:creationId xmlns:a16="http://schemas.microsoft.com/office/drawing/2014/main" id="{EA88DAF2-4F16-794A-9548-F4E66023E862}"/>
                  </a:ext>
                </a:extLst>
              </p:cNvPr>
              <p:cNvSpPr>
                <a:spLocks noRot="1" noChangeAspect="1" noMove="1" noResize="1" noEditPoints="1" noAdjustHandles="1" noChangeArrowheads="1" noChangeShapeType="1" noTextEdit="1"/>
              </p:cNvSpPr>
              <p:nvPr/>
            </p:nvSpPr>
            <p:spPr>
              <a:xfrm>
                <a:off x="812679" y="1534180"/>
                <a:ext cx="1159356" cy="523220"/>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0A2F254E-D637-AD45-A9C3-E89D075D1F73}"/>
                  </a:ext>
                </a:extLst>
              </p:cNvPr>
              <p:cNvSpPr/>
              <p:nvPr/>
            </p:nvSpPr>
            <p:spPr>
              <a:xfrm>
                <a:off x="6973516" y="1871732"/>
                <a:ext cx="570284"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r>
                            <a:rPr lang="en-US" sz="1600" b="0" i="1">
                              <a:solidFill>
                                <a:srgbClr val="FF0000"/>
                              </a:solidFill>
                              <a:latin typeface="Cambria Math" panose="02040503050406030204" pitchFamily="18" charset="0"/>
                            </a:rPr>
                            <m:t>𝑒</m:t>
                          </m:r>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2</m:t>
                              </m:r>
                            </m:sub>
                          </m:sSub>
                        </m:den>
                      </m:f>
                    </m:oMath>
                  </m:oMathPara>
                </a14:m>
                <a:endParaRPr lang="en-US" sz="1600" dirty="0"/>
              </a:p>
            </p:txBody>
          </p:sp>
        </mc:Choice>
        <mc:Fallback xmlns="">
          <p:sp>
            <p:nvSpPr>
              <p:cNvPr id="4" name="Rectangle 3">
                <a:extLst>
                  <a:ext uri="{FF2B5EF4-FFF2-40B4-BE49-F238E27FC236}">
                    <a16:creationId xmlns:a16="http://schemas.microsoft.com/office/drawing/2014/main" id="{0A2F254E-D637-AD45-A9C3-E89D075D1F73}"/>
                  </a:ext>
                </a:extLst>
              </p:cNvPr>
              <p:cNvSpPr>
                <a:spLocks noRot="1" noChangeAspect="1" noMove="1" noResize="1" noEditPoints="1" noAdjustHandles="1" noChangeArrowheads="1" noChangeShapeType="1" noTextEdit="1"/>
              </p:cNvSpPr>
              <p:nvPr/>
            </p:nvSpPr>
            <p:spPr>
              <a:xfrm>
                <a:off x="6973516" y="1871732"/>
                <a:ext cx="570284" cy="600805"/>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826A29B-176C-3442-AD82-B7EF8403247C}"/>
                  </a:ext>
                </a:extLst>
              </p:cNvPr>
              <p:cNvSpPr/>
              <p:nvPr/>
            </p:nvSpPr>
            <p:spPr>
              <a:xfrm>
                <a:off x="5754316" y="2142395"/>
                <a:ext cx="570284"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i="1">
                                  <a:solidFill>
                                    <a:srgbClr val="FF0000"/>
                                  </a:solidFill>
                                  <a:latin typeface="Cambria Math" panose="02040503050406030204" pitchFamily="18" charset="0"/>
                                </a:rPr>
                                <m:t>2</m:t>
                              </m:r>
                            </m:sub>
                          </m:sSub>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i="1">
                                  <a:solidFill>
                                    <a:srgbClr val="FF0000"/>
                                  </a:solidFill>
                                  <a:latin typeface="Cambria Math" panose="02040503050406030204" pitchFamily="18" charset="0"/>
                                </a:rPr>
                                <m:t>1</m:t>
                              </m:r>
                            </m:sub>
                          </m:sSub>
                        </m:den>
                      </m:f>
                    </m:oMath>
                  </m:oMathPara>
                </a14:m>
                <a:endParaRPr lang="en-US" sz="1600" dirty="0"/>
              </a:p>
            </p:txBody>
          </p:sp>
        </mc:Choice>
        <mc:Fallback xmlns="">
          <p:sp>
            <p:nvSpPr>
              <p:cNvPr id="6" name="Rectangle 5">
                <a:extLst>
                  <a:ext uri="{FF2B5EF4-FFF2-40B4-BE49-F238E27FC236}">
                    <a16:creationId xmlns:a16="http://schemas.microsoft.com/office/drawing/2014/main" id="{3826A29B-176C-3442-AD82-B7EF8403247C}"/>
                  </a:ext>
                </a:extLst>
              </p:cNvPr>
              <p:cNvSpPr>
                <a:spLocks noRot="1" noChangeAspect="1" noMove="1" noResize="1" noEditPoints="1" noAdjustHandles="1" noChangeArrowheads="1" noChangeShapeType="1" noTextEdit="1"/>
              </p:cNvSpPr>
              <p:nvPr/>
            </p:nvSpPr>
            <p:spPr>
              <a:xfrm>
                <a:off x="5754316" y="2142395"/>
                <a:ext cx="570284" cy="600805"/>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71FE669-B8EF-6D41-A3A6-A76BFCDFC28A}"/>
                  </a:ext>
                </a:extLst>
              </p:cNvPr>
              <p:cNvSpPr/>
              <p:nvPr/>
            </p:nvSpPr>
            <p:spPr>
              <a:xfrm>
                <a:off x="4427875" y="2142395"/>
                <a:ext cx="597215"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i="1">
                                  <a:solidFill>
                                    <a:srgbClr val="FF0000"/>
                                  </a:solidFill>
                                  <a:latin typeface="Cambria Math" panose="02040503050406030204" pitchFamily="18" charset="0"/>
                                </a:rPr>
                                <m:t>1</m:t>
                              </m:r>
                            </m:sub>
                          </m:sSub>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i="1">
                                  <a:solidFill>
                                    <a:srgbClr val="FF0000"/>
                                  </a:solidFill>
                                  <a:latin typeface="Cambria Math" panose="02040503050406030204" pitchFamily="18" charset="0"/>
                                </a:rPr>
                                <m:t>𝑤</m:t>
                              </m:r>
                            </m:e>
                            <m:sub>
                              <m:r>
                                <a:rPr lang="en-US" sz="1600" i="1">
                                  <a:solidFill>
                                    <a:srgbClr val="FF0000"/>
                                  </a:solidFill>
                                  <a:latin typeface="Cambria Math" panose="02040503050406030204" pitchFamily="18" charset="0"/>
                                </a:rPr>
                                <m:t>1</m:t>
                              </m:r>
                            </m:sub>
                          </m:sSub>
                        </m:den>
                      </m:f>
                    </m:oMath>
                  </m:oMathPara>
                </a14:m>
                <a:endParaRPr lang="en-US" sz="1600" dirty="0"/>
              </a:p>
            </p:txBody>
          </p:sp>
        </mc:Choice>
        <mc:Fallback xmlns="">
          <p:sp>
            <p:nvSpPr>
              <p:cNvPr id="7" name="Rectangle 6">
                <a:extLst>
                  <a:ext uri="{FF2B5EF4-FFF2-40B4-BE49-F238E27FC236}">
                    <a16:creationId xmlns:a16="http://schemas.microsoft.com/office/drawing/2014/main" id="{571FE669-B8EF-6D41-A3A6-A76BFCDFC28A}"/>
                  </a:ext>
                </a:extLst>
              </p:cNvPr>
              <p:cNvSpPr>
                <a:spLocks noRot="1" noChangeAspect="1" noMove="1" noResize="1" noEditPoints="1" noAdjustHandles="1" noChangeArrowheads="1" noChangeShapeType="1" noTextEdit="1"/>
              </p:cNvSpPr>
              <p:nvPr/>
            </p:nvSpPr>
            <p:spPr>
              <a:xfrm>
                <a:off x="4427875" y="2142395"/>
                <a:ext cx="597215" cy="60080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98ECA56C-588E-C748-A120-16418F6F23BC}"/>
                  </a:ext>
                </a:extLst>
              </p:cNvPr>
              <p:cNvSpPr/>
              <p:nvPr/>
            </p:nvSpPr>
            <p:spPr>
              <a:xfrm>
                <a:off x="4965385" y="1913795"/>
                <a:ext cx="581569" cy="6008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r>
                            <a:rPr lang="en-US" sz="1600" i="1" smtClean="0">
                              <a:solidFill>
                                <a:srgbClr val="FF0000"/>
                              </a:solidFill>
                              <a:latin typeface="Cambria Math" panose="02040503050406030204" pitchFamily="18" charset="0"/>
                            </a:rPr>
                            <m:t>𝑒</m:t>
                          </m:r>
                        </m:num>
                        <m:den>
                          <m:r>
                            <a:rPr lang="en-US" sz="1600" i="1">
                              <a:solidFill>
                                <a:srgbClr val="FF0000"/>
                              </a:solidFill>
                              <a:latin typeface="Cambria Math" panose="02040503050406030204" pitchFamily="18" charset="0"/>
                            </a:rPr>
                            <m:t>𝜕</m:t>
                          </m:r>
                          <m:sSub>
                            <m:sSubPr>
                              <m:ctrlPr>
                                <a:rPr lang="en-US" sz="160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h</m:t>
                              </m:r>
                            </m:e>
                            <m:sub>
                              <m:r>
                                <a:rPr lang="en-US" sz="1600" i="1">
                                  <a:solidFill>
                                    <a:srgbClr val="FF0000"/>
                                  </a:solidFill>
                                  <a:latin typeface="Cambria Math" panose="02040503050406030204" pitchFamily="18" charset="0"/>
                                </a:rPr>
                                <m:t>1</m:t>
                              </m:r>
                            </m:sub>
                          </m:sSub>
                        </m:den>
                      </m:f>
                    </m:oMath>
                  </m:oMathPara>
                </a14:m>
                <a:endParaRPr lang="en-US" sz="1600" dirty="0"/>
              </a:p>
            </p:txBody>
          </p:sp>
        </mc:Choice>
        <mc:Fallback xmlns="">
          <p:sp>
            <p:nvSpPr>
              <p:cNvPr id="27" name="Rectangle 26">
                <a:extLst>
                  <a:ext uri="{FF2B5EF4-FFF2-40B4-BE49-F238E27FC236}">
                    <a16:creationId xmlns:a16="http://schemas.microsoft.com/office/drawing/2014/main" id="{98ECA56C-588E-C748-A120-16418F6F23BC}"/>
                  </a:ext>
                </a:extLst>
              </p:cNvPr>
              <p:cNvSpPr>
                <a:spLocks noRot="1" noChangeAspect="1" noMove="1" noResize="1" noEditPoints="1" noAdjustHandles="1" noChangeArrowheads="1" noChangeShapeType="1" noTextEdit="1"/>
              </p:cNvSpPr>
              <p:nvPr/>
            </p:nvSpPr>
            <p:spPr>
              <a:xfrm>
                <a:off x="4965385" y="1913795"/>
                <a:ext cx="581569" cy="60080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D2C35030-009A-F44F-89C4-962FB81E68F7}"/>
                  </a:ext>
                </a:extLst>
              </p:cNvPr>
              <p:cNvSpPr/>
              <p:nvPr/>
            </p:nvSpPr>
            <p:spPr>
              <a:xfrm>
                <a:off x="3886200" y="5418995"/>
                <a:ext cx="4572000" cy="60080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𝑒</m:t>
                          </m:r>
                        </m:num>
                        <m:den>
                          <m:r>
                            <a:rPr lang="en-US" sz="160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h</m:t>
                              </m:r>
                            </m:e>
                            <m:sub>
                              <m:r>
                                <a:rPr lang="en-US" sz="1600" b="0" i="1" smtClean="0">
                                  <a:solidFill>
                                    <a:srgbClr val="FF0000"/>
                                  </a:solidFill>
                                  <a:latin typeface="Cambria Math" panose="02040503050406030204" pitchFamily="18" charset="0"/>
                                </a:rPr>
                                <m:t>2</m:t>
                              </m:r>
                            </m:sub>
                          </m:sSub>
                        </m:den>
                      </m:f>
                      <m:r>
                        <a:rPr lang="en-US" sz="1600" i="1">
                          <a:solidFill>
                            <a:srgbClr val="FF0000"/>
                          </a:solidFill>
                          <a:latin typeface="Cambria Math" panose="02040503050406030204" pitchFamily="18" charset="0"/>
                        </a:rPr>
                        <m:t>=</m:t>
                      </m:r>
                      <m:r>
                        <a:rPr lang="en-US" sz="1600" b="1" i="1" smtClean="0">
                          <a:solidFill>
                            <a:srgbClr val="FF0000"/>
                          </a:solidFill>
                          <a:latin typeface="Cambria Math" panose="02040503050406030204" pitchFamily="18" charset="0"/>
                        </a:rPr>
                        <m:t>−</m:t>
                      </m:r>
                      <m:f>
                        <m:fPr>
                          <m:ctrlPr>
                            <a:rPr lang="en-US" sz="1600" b="0" i="1" smtClean="0">
                              <a:solidFill>
                                <a:srgbClr val="FF0000"/>
                              </a:solidFill>
                              <a:latin typeface="Cambria Math" panose="02040503050406030204" pitchFamily="18" charset="0"/>
                            </a:rPr>
                          </m:ctrlPr>
                        </m:fPr>
                        <m:num>
                          <m:r>
                            <a:rPr lang="en-US" sz="1600" b="0" i="1" smtClean="0">
                              <a:solidFill>
                                <a:srgbClr val="FF0000"/>
                              </a:solidFill>
                              <a:latin typeface="Cambria Math" panose="02040503050406030204" pitchFamily="18" charset="0"/>
                            </a:rPr>
                            <m:t>1</m:t>
                          </m:r>
                        </m:num>
                        <m:den>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2</m:t>
                              </m:r>
                            </m:sub>
                          </m:sSub>
                        </m:den>
                      </m:f>
                    </m:oMath>
                  </m:oMathPara>
                </a14:m>
                <a:endParaRPr lang="en-US" sz="1600" b="0" dirty="0"/>
              </a:p>
            </p:txBody>
          </p:sp>
        </mc:Choice>
        <mc:Fallback xmlns="">
          <p:sp>
            <p:nvSpPr>
              <p:cNvPr id="10" name="Rectangle 9">
                <a:extLst>
                  <a:ext uri="{FF2B5EF4-FFF2-40B4-BE49-F238E27FC236}">
                    <a16:creationId xmlns:a16="http://schemas.microsoft.com/office/drawing/2014/main" id="{D2C35030-009A-F44F-89C4-962FB81E68F7}"/>
                  </a:ext>
                </a:extLst>
              </p:cNvPr>
              <p:cNvSpPr>
                <a:spLocks noRot="1" noChangeAspect="1" noMove="1" noResize="1" noEditPoints="1" noAdjustHandles="1" noChangeArrowheads="1" noChangeShapeType="1" noTextEdit="1"/>
              </p:cNvSpPr>
              <p:nvPr/>
            </p:nvSpPr>
            <p:spPr>
              <a:xfrm>
                <a:off x="3886200" y="5418995"/>
                <a:ext cx="4572000" cy="60080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6279047-A06F-A74D-B6CE-17D6EE4D28E4}"/>
                  </a:ext>
                </a:extLst>
              </p:cNvPr>
              <p:cNvSpPr/>
              <p:nvPr/>
            </p:nvSpPr>
            <p:spPr>
              <a:xfrm>
                <a:off x="4038600" y="4961795"/>
                <a:ext cx="4572000" cy="600805"/>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2</m:t>
                              </m:r>
                            </m:sub>
                          </m:sSub>
                        </m:num>
                        <m:den>
                          <m:r>
                            <a:rPr lang="en-US" sz="160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h</m:t>
                              </m:r>
                            </m:e>
                            <m:sub>
                              <m:r>
                                <a:rPr lang="en-US" sz="1600" b="0" i="1" smtClean="0">
                                  <a:solidFill>
                                    <a:srgbClr val="FF0000"/>
                                  </a:solidFill>
                                  <a:latin typeface="Cambria Math" panose="02040503050406030204" pitchFamily="18" charset="0"/>
                                </a:rPr>
                                <m:t>1</m:t>
                              </m:r>
                            </m:sub>
                          </m:sSub>
                        </m:den>
                      </m:f>
                      <m:r>
                        <a:rPr lang="en-US" sz="1600" i="1">
                          <a:solidFill>
                            <a:srgbClr val="FF0000"/>
                          </a:solidFill>
                          <a:latin typeface="Cambria Math" panose="02040503050406030204" pitchFamily="18" charset="0"/>
                        </a:rPr>
                        <m:t>=</m:t>
                      </m:r>
                      <m:sSup>
                        <m:sSupPr>
                          <m:ctrlPr>
                            <a:rPr lang="en-US" sz="1600" b="1" i="1" smtClean="0">
                              <a:solidFill>
                                <a:srgbClr val="FF0000"/>
                              </a:solidFill>
                              <a:latin typeface="Cambria Math" panose="02040503050406030204" pitchFamily="18" charset="0"/>
                              <a:ea typeface="Cambria Math" panose="02040503050406030204" pitchFamily="18" charset="0"/>
                            </a:rPr>
                          </m:ctrlPr>
                        </m:sSupPr>
                        <m:e>
                          <m:r>
                            <a:rPr lang="en-US" sz="1600" b="1" i="1" smtClean="0">
                              <a:solidFill>
                                <a:srgbClr val="FF0000"/>
                              </a:solidFill>
                              <a:latin typeface="Cambria Math" panose="02040503050406030204" pitchFamily="18" charset="0"/>
                              <a:ea typeface="Cambria Math" panose="02040503050406030204" pitchFamily="18" charset="0"/>
                            </a:rPr>
                            <m:t>𝜎</m:t>
                          </m:r>
                        </m:e>
                        <m:sup>
                          <m:r>
                            <a:rPr lang="en-US" sz="1600" b="1" i="1" smtClean="0">
                              <a:solidFill>
                                <a:srgbClr val="FF0000"/>
                              </a:solidFill>
                              <a:latin typeface="Cambria Math" panose="02040503050406030204" pitchFamily="18" charset="0"/>
                              <a:ea typeface="Cambria Math" panose="02040503050406030204" pitchFamily="18" charset="0"/>
                            </a:rPr>
                            <m:t>′</m:t>
                          </m:r>
                        </m:sup>
                      </m:sSup>
                      <m:d>
                        <m:dPr>
                          <m:ctrlPr>
                            <a:rPr lang="en-US" sz="1600" b="1" i="1" smtClean="0">
                              <a:solidFill>
                                <a:srgbClr val="FF0000"/>
                              </a:solidFill>
                              <a:latin typeface="Cambria Math" panose="02040503050406030204" pitchFamily="18" charset="0"/>
                              <a:ea typeface="Cambria Math" panose="02040503050406030204" pitchFamily="18" charset="0"/>
                            </a:rPr>
                          </m:ctrlPr>
                        </m:dPr>
                        <m:e>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1</m:t>
                              </m:r>
                            </m:sub>
                          </m:sSub>
                        </m:e>
                      </m:d>
                      <m:r>
                        <a:rPr lang="en-US" sz="1600" b="0" i="1" smtClean="0">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ea typeface="Cambria Math" panose="02040503050406030204" pitchFamily="18" charset="0"/>
                        </a:rPr>
                        <m:t>𝜎</m:t>
                      </m:r>
                      <m:d>
                        <m:dPr>
                          <m:ctrlPr>
                            <a:rPr lang="en-US" sz="1600" i="1">
                              <a:solidFill>
                                <a:srgbClr val="FF0000"/>
                              </a:solidFill>
                              <a:latin typeface="Cambria Math" panose="02040503050406030204" pitchFamily="18" charset="0"/>
                              <a:ea typeface="Cambria Math" panose="02040503050406030204" pitchFamily="18" charset="0"/>
                            </a:rPr>
                          </m:ctrlPr>
                        </m:dPr>
                        <m:e>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1</m:t>
                              </m:r>
                            </m:sub>
                          </m:sSub>
                        </m:e>
                      </m:d>
                      <m:r>
                        <a:rPr lang="en-US" sz="1600" b="1" i="1" smtClean="0">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rPr>
                        <m:t>1−</m:t>
                      </m:r>
                      <m:r>
                        <a:rPr lang="en-US" sz="1600" b="0" i="1">
                          <a:solidFill>
                            <a:srgbClr val="FF0000"/>
                          </a:solidFill>
                          <a:latin typeface="Cambria Math" panose="02040503050406030204" pitchFamily="18" charset="0"/>
                          <a:ea typeface="Cambria Math" panose="02040503050406030204" pitchFamily="18" charset="0"/>
                        </a:rPr>
                        <m:t>𝜎</m:t>
                      </m:r>
                      <m:d>
                        <m:dPr>
                          <m:ctrlPr>
                            <a:rPr lang="en-US" sz="1600" b="0" i="1">
                              <a:solidFill>
                                <a:srgbClr val="FF0000"/>
                              </a:solidFill>
                              <a:latin typeface="Cambria Math" panose="02040503050406030204" pitchFamily="18" charset="0"/>
                              <a:ea typeface="Cambria Math" panose="02040503050406030204" pitchFamily="18" charset="0"/>
                            </a:rPr>
                          </m:ctrlPr>
                        </m:dPr>
                        <m:e>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a:solidFill>
                                    <a:srgbClr val="FF0000"/>
                                  </a:solidFill>
                                  <a:latin typeface="Cambria Math" panose="02040503050406030204" pitchFamily="18" charset="0"/>
                                </a:rPr>
                                <m:t>1</m:t>
                              </m:r>
                            </m:sub>
                          </m:sSub>
                        </m:e>
                      </m:d>
                      <m:r>
                        <a:rPr lang="en-US" sz="1600" b="0" i="1" smtClean="0">
                          <a:solidFill>
                            <a:srgbClr val="FF0000"/>
                          </a:solidFill>
                          <a:latin typeface="Cambria Math" panose="02040503050406030204" pitchFamily="18" charset="0"/>
                        </a:rPr>
                        <m:t>)</m:t>
                      </m:r>
                    </m:oMath>
                  </m:oMathPara>
                </a14:m>
                <a:endParaRPr lang="en-US" sz="1600" b="0" dirty="0"/>
              </a:p>
            </p:txBody>
          </p:sp>
        </mc:Choice>
        <mc:Fallback xmlns="">
          <p:sp>
            <p:nvSpPr>
              <p:cNvPr id="28" name="Rectangle 27">
                <a:extLst>
                  <a:ext uri="{FF2B5EF4-FFF2-40B4-BE49-F238E27FC236}">
                    <a16:creationId xmlns:a16="http://schemas.microsoft.com/office/drawing/2014/main" id="{96279047-A06F-A74D-B6CE-17D6EE4D28E4}"/>
                  </a:ext>
                </a:extLst>
              </p:cNvPr>
              <p:cNvSpPr>
                <a:spLocks noRot="1" noChangeAspect="1" noMove="1" noResize="1" noEditPoints="1" noAdjustHandles="1" noChangeArrowheads="1" noChangeShapeType="1" noTextEdit="1"/>
              </p:cNvSpPr>
              <p:nvPr/>
            </p:nvSpPr>
            <p:spPr>
              <a:xfrm>
                <a:off x="4038600" y="4961795"/>
                <a:ext cx="4572000" cy="60080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83C60F71-A0B1-BA4B-9A28-409E66EE0755}"/>
                  </a:ext>
                </a:extLst>
              </p:cNvPr>
              <p:cNvSpPr/>
              <p:nvPr/>
            </p:nvSpPr>
            <p:spPr>
              <a:xfrm>
                <a:off x="4495800" y="4504595"/>
                <a:ext cx="3048000" cy="6008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600" i="1" smtClean="0">
                              <a:solidFill>
                                <a:srgbClr val="FF0000"/>
                              </a:solidFill>
                              <a:latin typeface="Cambria Math" panose="02040503050406030204" pitchFamily="18" charset="0"/>
                            </a:rPr>
                          </m:ctrlPr>
                        </m:fPr>
                        <m:num>
                          <m:r>
                            <a:rPr lang="en-US" sz="160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a:solidFill>
                                    <a:srgbClr val="FF0000"/>
                                  </a:solidFill>
                                  <a:latin typeface="Cambria Math" panose="02040503050406030204" pitchFamily="18" charset="0"/>
                                </a:rPr>
                                <m:t>h</m:t>
                              </m:r>
                            </m:e>
                            <m:sub>
                              <m:r>
                                <a:rPr lang="en-US" sz="1600" b="0" i="1" smtClean="0">
                                  <a:solidFill>
                                    <a:srgbClr val="FF0000"/>
                                  </a:solidFill>
                                  <a:latin typeface="Cambria Math" panose="02040503050406030204" pitchFamily="18" charset="0"/>
                                </a:rPr>
                                <m:t>1</m:t>
                              </m:r>
                            </m:sub>
                          </m:sSub>
                        </m:num>
                        <m:den>
                          <m:r>
                            <a:rPr lang="en-US" sz="1600" i="1">
                              <a:solidFill>
                                <a:srgbClr val="FF0000"/>
                              </a:solidFill>
                              <a:latin typeface="Cambria Math" panose="02040503050406030204" pitchFamily="18" charset="0"/>
                            </a:rPr>
                            <m:t>𝜕</m:t>
                          </m:r>
                          <m:sSub>
                            <m:sSubPr>
                              <m:ctrlPr>
                                <a:rPr lang="en-US" sz="1600" b="0" i="1">
                                  <a:solidFill>
                                    <a:srgbClr val="FF0000"/>
                                  </a:solidFill>
                                  <a:latin typeface="Cambria Math" panose="02040503050406030204" pitchFamily="18" charset="0"/>
                                </a:rPr>
                              </m:ctrlPr>
                            </m:sSubPr>
                            <m:e>
                              <m:r>
                                <a:rPr lang="en-US" sz="1600" b="0" i="1" smtClean="0">
                                  <a:solidFill>
                                    <a:srgbClr val="FF0000"/>
                                  </a:solidFill>
                                  <a:latin typeface="Cambria Math" panose="02040503050406030204" pitchFamily="18" charset="0"/>
                                </a:rPr>
                                <m:t>𝑤</m:t>
                              </m:r>
                            </m:e>
                            <m:sub>
                              <m:r>
                                <a:rPr lang="en-US" sz="1600" b="0" i="1" smtClean="0">
                                  <a:solidFill>
                                    <a:srgbClr val="FF0000"/>
                                  </a:solidFill>
                                  <a:latin typeface="Cambria Math" panose="02040503050406030204" pitchFamily="18" charset="0"/>
                                </a:rPr>
                                <m:t>1</m:t>
                              </m:r>
                            </m:sub>
                          </m:sSub>
                        </m:den>
                      </m:f>
                      <m:r>
                        <a:rPr lang="en-US" sz="1600" i="1">
                          <a:solidFill>
                            <a:srgbClr val="FF0000"/>
                          </a:solidFill>
                          <a:latin typeface="Cambria Math" panose="02040503050406030204" pitchFamily="18" charset="0"/>
                        </a:rPr>
                        <m:t>=</m:t>
                      </m:r>
                      <m:r>
                        <a:rPr lang="en-US" sz="1600" b="0" i="1" smtClean="0">
                          <a:solidFill>
                            <a:srgbClr val="FF0000"/>
                          </a:solidFill>
                          <a:latin typeface="Cambria Math" panose="02040503050406030204" pitchFamily="18" charset="0"/>
                          <a:ea typeface="Cambria Math" panose="02040503050406030204" pitchFamily="18" charset="0"/>
                        </a:rPr>
                        <m:t>𝑥</m:t>
                      </m:r>
                    </m:oMath>
                  </m:oMathPara>
                </a14:m>
                <a:endParaRPr lang="en-US" sz="1600" b="0" dirty="0"/>
              </a:p>
            </p:txBody>
          </p:sp>
        </mc:Choice>
        <mc:Fallback xmlns="">
          <p:sp>
            <p:nvSpPr>
              <p:cNvPr id="29" name="Rectangle 28">
                <a:extLst>
                  <a:ext uri="{FF2B5EF4-FFF2-40B4-BE49-F238E27FC236}">
                    <a16:creationId xmlns:a16="http://schemas.microsoft.com/office/drawing/2014/main" id="{83C60F71-A0B1-BA4B-9A28-409E66EE0755}"/>
                  </a:ext>
                </a:extLst>
              </p:cNvPr>
              <p:cNvSpPr>
                <a:spLocks noRot="1" noChangeAspect="1" noMove="1" noResize="1" noEditPoints="1" noAdjustHandles="1" noChangeArrowheads="1" noChangeShapeType="1" noTextEdit="1"/>
              </p:cNvSpPr>
              <p:nvPr/>
            </p:nvSpPr>
            <p:spPr>
              <a:xfrm>
                <a:off x="4495800" y="4504595"/>
                <a:ext cx="3048000" cy="600805"/>
              </a:xfrm>
              <a:prstGeom prst="rect">
                <a:avLst/>
              </a:prstGeom>
              <a:blipFill>
                <a:blip r:embed="rId22"/>
                <a:stretch>
                  <a:fillRect/>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0982EE68-2691-8346-8A75-B8B9A2FD2322}"/>
              </a:ext>
            </a:extLst>
          </p:cNvPr>
          <p:cNvSpPr/>
          <p:nvPr/>
        </p:nvSpPr>
        <p:spPr bwMode="auto">
          <a:xfrm>
            <a:off x="5867400" y="2955316"/>
            <a:ext cx="971849"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3" name="Rectangle 32">
            <a:extLst>
              <a:ext uri="{FF2B5EF4-FFF2-40B4-BE49-F238E27FC236}">
                <a16:creationId xmlns:a16="http://schemas.microsoft.com/office/drawing/2014/main" id="{5006D973-3974-1947-BFCE-5238A5A41B2C}"/>
              </a:ext>
            </a:extLst>
          </p:cNvPr>
          <p:cNvSpPr/>
          <p:nvPr/>
        </p:nvSpPr>
        <p:spPr bwMode="auto">
          <a:xfrm>
            <a:off x="6839249" y="3056795"/>
            <a:ext cx="609601"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4" name="Rectangle 33">
            <a:extLst>
              <a:ext uri="{FF2B5EF4-FFF2-40B4-BE49-F238E27FC236}">
                <a16:creationId xmlns:a16="http://schemas.microsoft.com/office/drawing/2014/main" id="{79842464-8F82-154E-BB3E-7071ACF59796}"/>
              </a:ext>
            </a:extLst>
          </p:cNvPr>
          <p:cNvSpPr/>
          <p:nvPr/>
        </p:nvSpPr>
        <p:spPr bwMode="auto">
          <a:xfrm>
            <a:off x="7448849" y="2903322"/>
            <a:ext cx="494485"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5" name="Rectangle 34">
            <a:extLst>
              <a:ext uri="{FF2B5EF4-FFF2-40B4-BE49-F238E27FC236}">
                <a16:creationId xmlns:a16="http://schemas.microsoft.com/office/drawing/2014/main" id="{1107F59D-C572-9347-8579-506964749CD2}"/>
              </a:ext>
            </a:extLst>
          </p:cNvPr>
          <p:cNvSpPr/>
          <p:nvPr/>
        </p:nvSpPr>
        <p:spPr bwMode="auto">
          <a:xfrm>
            <a:off x="7924800" y="2929737"/>
            <a:ext cx="609600" cy="85468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6" name="Rectangle 35">
            <a:extLst>
              <a:ext uri="{FF2B5EF4-FFF2-40B4-BE49-F238E27FC236}">
                <a16:creationId xmlns:a16="http://schemas.microsoft.com/office/drawing/2014/main" id="{CFC26558-0158-AF4C-A4D1-CB622FB22263}"/>
              </a:ext>
            </a:extLst>
          </p:cNvPr>
          <p:cNvSpPr/>
          <p:nvPr/>
        </p:nvSpPr>
        <p:spPr bwMode="auto">
          <a:xfrm>
            <a:off x="2704867" y="6137310"/>
            <a:ext cx="5600933" cy="72069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7" name="Rectangle 36">
            <a:extLst>
              <a:ext uri="{FF2B5EF4-FFF2-40B4-BE49-F238E27FC236}">
                <a16:creationId xmlns:a16="http://schemas.microsoft.com/office/drawing/2014/main" id="{C758AFAD-CA68-294F-B95A-0ACBCF730620}"/>
              </a:ext>
            </a:extLst>
          </p:cNvPr>
          <p:cNvSpPr/>
          <p:nvPr/>
        </p:nvSpPr>
        <p:spPr bwMode="auto">
          <a:xfrm>
            <a:off x="6271871" y="5491644"/>
            <a:ext cx="699613" cy="61545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8" name="Rectangle 37">
            <a:extLst>
              <a:ext uri="{FF2B5EF4-FFF2-40B4-BE49-F238E27FC236}">
                <a16:creationId xmlns:a16="http://schemas.microsoft.com/office/drawing/2014/main" id="{3B45BD36-00F0-AD4B-9B52-2181F8D757B8}"/>
              </a:ext>
            </a:extLst>
          </p:cNvPr>
          <p:cNvSpPr/>
          <p:nvPr/>
        </p:nvSpPr>
        <p:spPr bwMode="auto">
          <a:xfrm>
            <a:off x="5419858" y="5075908"/>
            <a:ext cx="2428742" cy="3855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39" name="Rectangle 38">
            <a:extLst>
              <a:ext uri="{FF2B5EF4-FFF2-40B4-BE49-F238E27FC236}">
                <a16:creationId xmlns:a16="http://schemas.microsoft.com/office/drawing/2014/main" id="{2C6CB9E3-F718-5149-A4B1-2853D207FA7F}"/>
              </a:ext>
            </a:extLst>
          </p:cNvPr>
          <p:cNvSpPr/>
          <p:nvPr/>
        </p:nvSpPr>
        <p:spPr bwMode="auto">
          <a:xfrm>
            <a:off x="6197957" y="4583691"/>
            <a:ext cx="915500" cy="38552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40" name="Oval 39">
            <a:extLst>
              <a:ext uri="{FF2B5EF4-FFF2-40B4-BE49-F238E27FC236}">
                <a16:creationId xmlns:a16="http://schemas.microsoft.com/office/drawing/2014/main" id="{E625B137-3A97-1940-AE67-1DFEFAA64D4F}"/>
              </a:ext>
            </a:extLst>
          </p:cNvPr>
          <p:cNvSpPr/>
          <p:nvPr/>
        </p:nvSpPr>
        <p:spPr bwMode="auto">
          <a:xfrm>
            <a:off x="3958146" y="936962"/>
            <a:ext cx="478459" cy="309253"/>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
        <p:nvSpPr>
          <p:cNvPr id="13" name="Rectangle 12">
            <a:extLst>
              <a:ext uri="{FF2B5EF4-FFF2-40B4-BE49-F238E27FC236}">
                <a16:creationId xmlns:a16="http://schemas.microsoft.com/office/drawing/2014/main" id="{0324625D-BF40-834C-9F3D-22DB933805DF}"/>
              </a:ext>
            </a:extLst>
          </p:cNvPr>
          <p:cNvSpPr/>
          <p:nvPr/>
        </p:nvSpPr>
        <p:spPr bwMode="auto">
          <a:xfrm>
            <a:off x="6896915" y="3031516"/>
            <a:ext cx="1046419" cy="778484"/>
          </a:xfrm>
          <a:prstGeom prst="rect">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cs typeface="Arial" charset="0"/>
            </a:endParaRPr>
          </a:p>
        </p:txBody>
      </p:sp>
    </p:spTree>
    <p:custDataLst>
      <p:tags r:id="rId1"/>
    </p:custDataLst>
    <p:extLst>
      <p:ext uri="{BB962C8B-B14F-4D97-AF65-F5344CB8AC3E}">
        <p14:creationId xmlns:p14="http://schemas.microsoft.com/office/powerpoint/2010/main" val="53400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xEl>
                                              <p:pRg st="8" end="8"/>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37"/>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3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39"/>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p:bldP spid="4" grpId="0"/>
      <p:bldP spid="6" grpId="0"/>
      <p:bldP spid="7" grpId="0"/>
      <p:bldP spid="27" grpId="0"/>
      <p:bldP spid="10" grpId="0"/>
      <p:bldP spid="28" grpId="0"/>
      <p:bldP spid="29" grpId="0"/>
      <p:bldP spid="32" grpId="0" animBg="1"/>
      <p:bldP spid="33" grpId="0" animBg="1"/>
      <p:bldP spid="34" grpId="0" animBg="1"/>
      <p:bldP spid="35" grpId="0" animBg="1"/>
      <p:bldP spid="36" grpId="0" animBg="1"/>
      <p:bldP spid="37" grpId="0" animBg="1"/>
      <p:bldP spid="38" grpId="0" animBg="1"/>
      <p:bldP spid="39" grpId="0" animBg="1"/>
      <p:bldP spid="40" grpId="0" animBg="1"/>
      <p:bldP spid="1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3|30.5|29.3|29.4|30.2"/>
</p:tagLst>
</file>

<file path=ppt/tags/tag10.xml><?xml version="1.0" encoding="utf-8"?>
<p:tagLst xmlns:a="http://schemas.openxmlformats.org/drawingml/2006/main" xmlns:r="http://schemas.openxmlformats.org/officeDocument/2006/relationships" xmlns:p="http://schemas.openxmlformats.org/presentationml/2006/main">
  <p:tag name="TIMING" val="|2.6|18|14.5"/>
</p:tagLst>
</file>

<file path=ppt/tags/tag11.xml><?xml version="1.0" encoding="utf-8"?>
<p:tagLst xmlns:a="http://schemas.openxmlformats.org/drawingml/2006/main" xmlns:r="http://schemas.openxmlformats.org/officeDocument/2006/relationships" xmlns:p="http://schemas.openxmlformats.org/presentationml/2006/main">
  <p:tag name="TIMING" val="|0.9|4|5.2|41.2"/>
</p:tagLst>
</file>

<file path=ppt/tags/tag12.xml><?xml version="1.0" encoding="utf-8"?>
<p:tagLst xmlns:a="http://schemas.openxmlformats.org/drawingml/2006/main" xmlns:r="http://schemas.openxmlformats.org/officeDocument/2006/relationships" xmlns:p="http://schemas.openxmlformats.org/presentationml/2006/main">
  <p:tag name="TIMING" val="|1.2|9.9|1.3"/>
</p:tagLst>
</file>

<file path=ppt/tags/tag13.xml><?xml version="1.0" encoding="utf-8"?>
<p:tagLst xmlns:a="http://schemas.openxmlformats.org/drawingml/2006/main" xmlns:r="http://schemas.openxmlformats.org/officeDocument/2006/relationships" xmlns:p="http://schemas.openxmlformats.org/presentationml/2006/main">
  <p:tag name="TIMING" val="|2.1|13.3|6.4"/>
</p:tagLst>
</file>

<file path=ppt/tags/tag14.xml><?xml version="1.0" encoding="utf-8"?>
<p:tagLst xmlns:a="http://schemas.openxmlformats.org/drawingml/2006/main" xmlns:r="http://schemas.openxmlformats.org/officeDocument/2006/relationships" xmlns:p="http://schemas.openxmlformats.org/presentationml/2006/main">
  <p:tag name="TIMING" val="|23.4|11.3|1.6"/>
</p:tagLst>
</file>

<file path=ppt/tags/tag15.xml><?xml version="1.0" encoding="utf-8"?>
<p:tagLst xmlns:a="http://schemas.openxmlformats.org/drawingml/2006/main" xmlns:r="http://schemas.openxmlformats.org/officeDocument/2006/relationships" xmlns:p="http://schemas.openxmlformats.org/presentationml/2006/main">
  <p:tag name="TIMING" val="|1.2|4"/>
</p:tagLst>
</file>

<file path=ppt/tags/tag16.xml><?xml version="1.0" encoding="utf-8"?>
<p:tagLst xmlns:a="http://schemas.openxmlformats.org/drawingml/2006/main" xmlns:r="http://schemas.openxmlformats.org/officeDocument/2006/relationships" xmlns:p="http://schemas.openxmlformats.org/presentationml/2006/main">
  <p:tag name="TIMING" val="|33.8|1.2"/>
</p:tagLst>
</file>

<file path=ppt/tags/tag17.xml><?xml version="1.0" encoding="utf-8"?>
<p:tagLst xmlns:a="http://schemas.openxmlformats.org/drawingml/2006/main" xmlns:r="http://schemas.openxmlformats.org/officeDocument/2006/relationships" xmlns:p="http://schemas.openxmlformats.org/presentationml/2006/main">
  <p:tag name="TIMING" val="|1|0.7"/>
</p:tagLst>
</file>

<file path=ppt/tags/tag18.xml><?xml version="1.0" encoding="utf-8"?>
<p:tagLst xmlns:a="http://schemas.openxmlformats.org/drawingml/2006/main" xmlns:r="http://schemas.openxmlformats.org/officeDocument/2006/relationships" xmlns:p="http://schemas.openxmlformats.org/presentationml/2006/main">
  <p:tag name="TIMING" val="|1.1|2.5"/>
</p:tagLst>
</file>

<file path=ppt/tags/tag19.xml><?xml version="1.0" encoding="utf-8"?>
<p:tagLst xmlns:a="http://schemas.openxmlformats.org/drawingml/2006/main" xmlns:r="http://schemas.openxmlformats.org/officeDocument/2006/relationships" xmlns:p="http://schemas.openxmlformats.org/presentationml/2006/main">
  <p:tag name="TIMING" val="|1|6.6"/>
</p:tagLst>
</file>

<file path=ppt/tags/tag2.xml><?xml version="1.0" encoding="utf-8"?>
<p:tagLst xmlns:a="http://schemas.openxmlformats.org/drawingml/2006/main" xmlns:r="http://schemas.openxmlformats.org/officeDocument/2006/relationships" xmlns:p="http://schemas.openxmlformats.org/presentationml/2006/main">
  <p:tag name="TIMING" val="|50.6|27.9|22.7|17.3|27.1|18.4|0.1|25.3|10|7|16.3|11.4|2.8"/>
</p:tagLst>
</file>

<file path=ppt/tags/tag20.xml><?xml version="1.0" encoding="utf-8"?>
<p:tagLst xmlns:a="http://schemas.openxmlformats.org/drawingml/2006/main" xmlns:r="http://schemas.openxmlformats.org/officeDocument/2006/relationships" xmlns:p="http://schemas.openxmlformats.org/presentationml/2006/main">
  <p:tag name="TIMING" val="|1.2|2.2"/>
</p:tagLst>
</file>

<file path=ppt/tags/tag21.xml><?xml version="1.0" encoding="utf-8"?>
<p:tagLst xmlns:a="http://schemas.openxmlformats.org/drawingml/2006/main" xmlns:r="http://schemas.openxmlformats.org/officeDocument/2006/relationships" xmlns:p="http://schemas.openxmlformats.org/presentationml/2006/main">
  <p:tag name="TIMING" val="|57.3|6.5|4.9|4.9"/>
</p:tagLst>
</file>

<file path=ppt/tags/tag22.xml><?xml version="1.0" encoding="utf-8"?>
<p:tagLst xmlns:a="http://schemas.openxmlformats.org/drawingml/2006/main" xmlns:r="http://schemas.openxmlformats.org/officeDocument/2006/relationships" xmlns:p="http://schemas.openxmlformats.org/presentationml/2006/main">
  <p:tag name="TIMING" val="|17.3|7.6|4.6|5.1"/>
</p:tagLst>
</file>

<file path=ppt/tags/tag23.xml><?xml version="1.0" encoding="utf-8"?>
<p:tagLst xmlns:a="http://schemas.openxmlformats.org/drawingml/2006/main" xmlns:r="http://schemas.openxmlformats.org/officeDocument/2006/relationships" xmlns:p="http://schemas.openxmlformats.org/presentationml/2006/main">
  <p:tag name="TIMING" val="|24.7|17.6"/>
</p:tagLst>
</file>

<file path=ppt/tags/tag24.xml><?xml version="1.0" encoding="utf-8"?>
<p:tagLst xmlns:a="http://schemas.openxmlformats.org/drawingml/2006/main" xmlns:r="http://schemas.openxmlformats.org/officeDocument/2006/relationships" xmlns:p="http://schemas.openxmlformats.org/presentationml/2006/main">
  <p:tag name="TIMING" val="|40.3|0.9"/>
</p:tagLst>
</file>

<file path=ppt/tags/tag25.xml><?xml version="1.0" encoding="utf-8"?>
<p:tagLst xmlns:a="http://schemas.openxmlformats.org/drawingml/2006/main" xmlns:r="http://schemas.openxmlformats.org/officeDocument/2006/relationships" xmlns:p="http://schemas.openxmlformats.org/presentationml/2006/main">
  <p:tag name="TIMING" val="|39.9|11.3|34.5|34.6|75.9|33.6|12.2|3.4"/>
</p:tagLst>
</file>

<file path=ppt/tags/tag26.xml><?xml version="1.0" encoding="utf-8"?>
<p:tagLst xmlns:a="http://schemas.openxmlformats.org/drawingml/2006/main" xmlns:r="http://schemas.openxmlformats.org/officeDocument/2006/relationships" xmlns:p="http://schemas.openxmlformats.org/presentationml/2006/main">
  <p:tag name="TIMING" val="|25.9|11.5|1.8|7.1"/>
</p:tagLst>
</file>

<file path=ppt/tags/tag27.xml><?xml version="1.0" encoding="utf-8"?>
<p:tagLst xmlns:a="http://schemas.openxmlformats.org/drawingml/2006/main" xmlns:r="http://schemas.openxmlformats.org/officeDocument/2006/relationships" xmlns:p="http://schemas.openxmlformats.org/presentationml/2006/main">
  <p:tag name="TIMING" val="|1.3|36.1|12.8|39|1|0.4|0.5|14.5|1.1"/>
</p:tagLst>
</file>

<file path=ppt/tags/tag28.xml><?xml version="1.0" encoding="utf-8"?>
<p:tagLst xmlns:a="http://schemas.openxmlformats.org/drawingml/2006/main" xmlns:r="http://schemas.openxmlformats.org/officeDocument/2006/relationships" xmlns:p="http://schemas.openxmlformats.org/presentationml/2006/main">
  <p:tag name="TIMING" val="|32.8|12.9|4|11.6|1.4|5.5|1.1|1|0.6|12.4|4|22.9|12.3|7.8"/>
</p:tagLst>
</file>

<file path=ppt/tags/tag29.xml><?xml version="1.0" encoding="utf-8"?>
<p:tagLst xmlns:a="http://schemas.openxmlformats.org/drawingml/2006/main" xmlns:r="http://schemas.openxmlformats.org/officeDocument/2006/relationships" xmlns:p="http://schemas.openxmlformats.org/presentationml/2006/main">
  <p:tag name="TIMING" val="|57|48.9|40.6|1.2|38.1|26.7|17.3|51|26.7"/>
</p:tagLst>
</file>

<file path=ppt/tags/tag3.xml><?xml version="1.0" encoding="utf-8"?>
<p:tagLst xmlns:a="http://schemas.openxmlformats.org/drawingml/2006/main" xmlns:r="http://schemas.openxmlformats.org/officeDocument/2006/relationships" xmlns:p="http://schemas.openxmlformats.org/presentationml/2006/main">
  <p:tag name="TIMING" val="|14.6|45.8|22.9|1.8"/>
</p:tagLst>
</file>

<file path=ppt/tags/tag30.xml><?xml version="1.0" encoding="utf-8"?>
<p:tagLst xmlns:a="http://schemas.openxmlformats.org/drawingml/2006/main" xmlns:r="http://schemas.openxmlformats.org/officeDocument/2006/relationships" xmlns:p="http://schemas.openxmlformats.org/presentationml/2006/main">
  <p:tag name="TIMING" val="|7.2|5|26.3|9|11.5|22.5|26.4|29.2|14.8|26.2|35.6|24.2"/>
</p:tagLst>
</file>

<file path=ppt/tags/tag31.xml><?xml version="1.0" encoding="utf-8"?>
<p:tagLst xmlns:a="http://schemas.openxmlformats.org/drawingml/2006/main" xmlns:r="http://schemas.openxmlformats.org/officeDocument/2006/relationships" xmlns:p="http://schemas.openxmlformats.org/presentationml/2006/main">
  <p:tag name="TIMING" val="|1.5|49.4|11.5|63.7"/>
</p:tagLst>
</file>

<file path=ppt/tags/tag4.xml><?xml version="1.0" encoding="utf-8"?>
<p:tagLst xmlns:a="http://schemas.openxmlformats.org/drawingml/2006/main" xmlns:r="http://schemas.openxmlformats.org/officeDocument/2006/relationships" xmlns:p="http://schemas.openxmlformats.org/presentationml/2006/main">
  <p:tag name="TIMING" val="|4.6|12.1|7.2|4.2|12.1|8.3|17.1|0.2|21.2|20.2|20.8|14.4|19.7|9.9|22.4|12.4|8.7"/>
</p:tagLst>
</file>

<file path=ppt/tags/tag5.xml><?xml version="1.0" encoding="utf-8"?>
<p:tagLst xmlns:a="http://schemas.openxmlformats.org/drawingml/2006/main" xmlns:r="http://schemas.openxmlformats.org/officeDocument/2006/relationships" xmlns:p="http://schemas.openxmlformats.org/presentationml/2006/main">
  <p:tag name="TIMING" val="|31.2|9.1|7|13.7|86|0.1"/>
</p:tagLst>
</file>

<file path=ppt/tags/tag6.xml><?xml version="1.0" encoding="utf-8"?>
<p:tagLst xmlns:a="http://schemas.openxmlformats.org/drawingml/2006/main" xmlns:r="http://schemas.openxmlformats.org/officeDocument/2006/relationships" xmlns:p="http://schemas.openxmlformats.org/presentationml/2006/main">
  <p:tag name="TIMING" val="|18.3|7.3|29.2|55.1|39.6|18.2"/>
</p:tagLst>
</file>

<file path=ppt/tags/tag7.xml><?xml version="1.0" encoding="utf-8"?>
<p:tagLst xmlns:a="http://schemas.openxmlformats.org/drawingml/2006/main" xmlns:r="http://schemas.openxmlformats.org/officeDocument/2006/relationships" xmlns:p="http://schemas.openxmlformats.org/presentationml/2006/main">
  <p:tag name="TIMING" val="|105"/>
</p:tagLst>
</file>

<file path=ppt/tags/tag8.xml><?xml version="1.0" encoding="utf-8"?>
<p:tagLst xmlns:a="http://schemas.openxmlformats.org/drawingml/2006/main" xmlns:r="http://schemas.openxmlformats.org/officeDocument/2006/relationships" xmlns:p="http://schemas.openxmlformats.org/presentationml/2006/main">
  <p:tag name="TIMING" val="|157.9|15.8|11.6|17.1|4.7|4.7|3.1|2.6"/>
</p:tagLst>
</file>

<file path=ppt/tags/tag9.xml><?xml version="1.0" encoding="utf-8"?>
<p:tagLst xmlns:a="http://schemas.openxmlformats.org/drawingml/2006/main" xmlns:r="http://schemas.openxmlformats.org/officeDocument/2006/relationships" xmlns:p="http://schemas.openxmlformats.org/presentationml/2006/main">
  <p:tag name="TIMING" val="|15.3|3.2|14.8|9.6|9|43.3"/>
</p:tagLst>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67182</TotalTime>
  <Words>2359</Words>
  <Application>Microsoft Office PowerPoint</Application>
  <PresentationFormat>On-screen Show (4:3)</PresentationFormat>
  <Paragraphs>402</Paragraphs>
  <Slides>40</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Cambria Math</vt:lpstr>
      <vt:lpstr>Times New Roman</vt:lpstr>
      <vt:lpstr>Wingdings</vt:lpstr>
      <vt:lpstr>Blank Presentation</vt:lpstr>
      <vt:lpstr>PowerPoint Presentation</vt:lpstr>
      <vt:lpstr>Beyond two layers</vt:lpstr>
      <vt:lpstr>“Deep” pipeline</vt:lpstr>
      <vt:lpstr>How to train a multi-layer network?</vt:lpstr>
      <vt:lpstr>BP examples explained</vt:lpstr>
      <vt:lpstr>Computation graph</vt:lpstr>
      <vt:lpstr>Chain rule</vt:lpstr>
      <vt:lpstr>Chain rule</vt:lpstr>
      <vt:lpstr>Chain rule</vt:lpstr>
      <vt:lpstr>Chain rule</vt:lpstr>
      <vt:lpstr>Backpropagation summary</vt:lpstr>
      <vt:lpstr>What about more general computation graphs?</vt:lpstr>
      <vt:lpstr>What about more general computation graphs?</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A detailed example</vt:lpstr>
      <vt:lpstr>Patterns in gradient flow</vt:lpstr>
      <vt:lpstr>Patterns in gradient flow</vt:lpstr>
      <vt:lpstr>Patterns in gradient flow</vt:lpstr>
      <vt:lpstr>Patterns in gradient flow</vt:lpstr>
      <vt:lpstr>Dealing with vectors</vt:lpstr>
      <vt:lpstr>Simple case: Elementwise operation</vt:lpstr>
      <vt:lpstr>Simple case: Elementwise operation</vt:lpstr>
      <vt:lpstr>Simple case: Elementwise operation</vt:lpstr>
      <vt:lpstr>Matrix-vector multiplication</vt:lpstr>
      <vt:lpstr>Matrix-vector multiplication</vt:lpstr>
      <vt:lpstr>Matrix-vector multiplication</vt:lpstr>
      <vt:lpstr>General tips</vt:lpstr>
      <vt:lpstr>PowerPoint Presentation</vt:lpstr>
    </vt:vector>
  </TitlesOfParts>
  <Company>Carnegie Mellon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e10270</cp:lastModifiedBy>
  <cp:revision>1801</cp:revision>
  <cp:lastPrinted>2018-09-25T17:44:38Z</cp:lastPrinted>
  <dcterms:created xsi:type="dcterms:W3CDTF">2004-08-29T23:15:23Z</dcterms:created>
  <dcterms:modified xsi:type="dcterms:W3CDTF">2024-03-14T05:03:00Z</dcterms:modified>
</cp:coreProperties>
</file>